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sldIdLst>
    <p:sldId id="382" r:id="rId5"/>
    <p:sldId id="702" r:id="rId6"/>
    <p:sldId id="678" r:id="rId7"/>
    <p:sldId id="593" r:id="rId8"/>
    <p:sldId id="591" r:id="rId9"/>
    <p:sldId id="681" r:id="rId10"/>
    <p:sldId id="596" r:id="rId11"/>
    <p:sldId id="689" r:id="rId12"/>
    <p:sldId id="691" r:id="rId13"/>
    <p:sldId id="598" r:id="rId14"/>
    <p:sldId id="658" r:id="rId15"/>
    <p:sldId id="659" r:id="rId16"/>
    <p:sldId id="660" r:id="rId17"/>
    <p:sldId id="661" r:id="rId18"/>
    <p:sldId id="662" r:id="rId19"/>
    <p:sldId id="663" r:id="rId20"/>
    <p:sldId id="664" r:id="rId21"/>
    <p:sldId id="665" r:id="rId22"/>
    <p:sldId id="609" r:id="rId23"/>
    <p:sldId id="607" r:id="rId24"/>
    <p:sldId id="608" r:id="rId25"/>
    <p:sldId id="611" r:id="rId26"/>
    <p:sldId id="613" r:id="rId27"/>
    <p:sldId id="614" r:id="rId28"/>
    <p:sldId id="615" r:id="rId29"/>
    <p:sldId id="617" r:id="rId30"/>
    <p:sldId id="618" r:id="rId31"/>
    <p:sldId id="698" r:id="rId32"/>
    <p:sldId id="620" r:id="rId33"/>
    <p:sldId id="633" r:id="rId34"/>
    <p:sldId id="636" r:id="rId35"/>
    <p:sldId id="637" r:id="rId36"/>
    <p:sldId id="641" r:id="rId37"/>
    <p:sldId id="687" r:id="rId38"/>
    <p:sldId id="643" r:id="rId39"/>
    <p:sldId id="647" r:id="rId40"/>
    <p:sldId id="693" r:id="rId41"/>
    <p:sldId id="701" r:id="rId42"/>
    <p:sldId id="645" r:id="rId43"/>
    <p:sldId id="648" r:id="rId44"/>
    <p:sldId id="650" r:id="rId45"/>
    <p:sldId id="672" r:id="rId46"/>
    <p:sldId id="654" r:id="rId47"/>
    <p:sldId id="696" r:id="rId48"/>
    <p:sldId id="699" r:id="rId49"/>
    <p:sldId id="697" r:id="rId50"/>
    <p:sldId id="651" r:id="rId51"/>
    <p:sldId id="668" r:id="rId52"/>
    <p:sldId id="669" r:id="rId53"/>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4"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ance Benoit" initials="V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BC48"/>
    <a:srgbClr val="3A5BA7"/>
    <a:srgbClr val="CC0099"/>
    <a:srgbClr val="339933"/>
    <a:srgbClr val="EF3170"/>
    <a:srgbClr val="D21051"/>
    <a:srgbClr val="C71B69"/>
    <a:srgbClr val="FF5050"/>
    <a:srgbClr val="FF0066"/>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662FF3-082B-481C-9B42-4DFFFAD1C478}" v="2" dt="2021-09-22T07:13:00.63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E171933-4619-4E11-9A3F-F7608DF75F80}" styleName="Style moyen 1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8" d="100"/>
          <a:sy n="118" d="100"/>
        </p:scale>
        <p:origin x="-1434" y="7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lviane CERANI 061" userId="9d393b55-4080-42c4-bc6e-8019837ee627" providerId="ADAL" clId="{34662FF3-082B-481C-9B42-4DFFFAD1C478}"/>
    <pc:docChg chg="delSld modSld">
      <pc:chgData name="Sylviane CERANI 061" userId="9d393b55-4080-42c4-bc6e-8019837ee627" providerId="ADAL" clId="{34662FF3-082B-481C-9B42-4DFFFAD1C478}" dt="2021-09-22T07:13:00.616" v="0"/>
      <pc:docMkLst>
        <pc:docMk/>
      </pc:docMkLst>
      <pc:sldChg chg="del">
        <pc:chgData name="Sylviane CERANI 061" userId="9d393b55-4080-42c4-bc6e-8019837ee627" providerId="ADAL" clId="{34662FF3-082B-481C-9B42-4DFFFAD1C478}" dt="2021-09-22T07:13:00.616" v="0"/>
        <pc:sldMkLst>
          <pc:docMk/>
          <pc:sldMk cId="833471844" sldId="694"/>
        </pc:sldMkLst>
      </pc:sldChg>
    </pc:docChg>
  </pc:docChgLst>
  <pc:docChgLst>
    <pc:chgData name="Elise DARIUS 972" userId="S::elise.darius@caf972.caf.fr::291c6a65-c64e-4d98-8667-1fb9d9df5a40" providerId="AD" clId="Web-{6CBF173F-0031-4EE7-87B5-C7503EB1E838}"/>
    <pc:docChg chg="addSld">
      <pc:chgData name="Elise DARIUS 972" userId="S::elise.darius@caf972.caf.fr::291c6a65-c64e-4d98-8667-1fb9d9df5a40" providerId="AD" clId="Web-{6CBF173F-0031-4EE7-87B5-C7503EB1E838}" dt="2021-05-24T11:08:02.288" v="0"/>
      <pc:docMkLst>
        <pc:docMk/>
      </pc:docMkLst>
      <pc:sldChg chg="new">
        <pc:chgData name="Elise DARIUS 972" userId="S::elise.darius@caf972.caf.fr::291c6a65-c64e-4d98-8667-1fb9d9df5a40" providerId="AD" clId="Web-{6CBF173F-0031-4EE7-87B5-C7503EB1E838}" dt="2021-05-24T11:08:02.288" v="0"/>
        <pc:sldMkLst>
          <pc:docMk/>
          <pc:sldMk cId="2233949004" sldId="702"/>
        </pc:sldMkLst>
      </pc:sldChg>
    </pc:docChg>
  </pc:docChgLst>
  <pc:docChgLst>
    <pc:chgData name="Aurore LICHTENSTEGER 901" userId="S::aurore.lichtensteger@caf90.caf.fr::472c9368-205d-499e-881e-ff883888d6df" providerId="AD" clId="Web-{69DBBDCD-9997-43D6-9628-E0E89255777B}"/>
    <pc:docChg chg="addSld delSld">
      <pc:chgData name="Aurore LICHTENSTEGER 901" userId="S::aurore.lichtensteger@caf90.caf.fr::472c9368-205d-499e-881e-ff883888d6df" providerId="AD" clId="Web-{69DBBDCD-9997-43D6-9628-E0E89255777B}" dt="2021-09-06T14:26:18.815" v="1"/>
      <pc:docMkLst>
        <pc:docMk/>
      </pc:docMkLst>
      <pc:sldChg chg="add del replId">
        <pc:chgData name="Aurore LICHTENSTEGER 901" userId="S::aurore.lichtensteger@caf90.caf.fr::472c9368-205d-499e-881e-ff883888d6df" providerId="AD" clId="Web-{69DBBDCD-9997-43D6-9628-E0E89255777B}" dt="2021-09-06T14:26:18.815" v="1"/>
        <pc:sldMkLst>
          <pc:docMk/>
          <pc:sldMk cId="667264584" sldId="703"/>
        </pc:sldMkLst>
      </pc:sldChg>
    </pc:docChg>
  </pc:docChgLst>
  <pc:docChgLst>
    <pc:chgData name="Beatrice PRADAL-BLARET 841" userId="S::beatrice.pradal-blaret@caf84.caf.fr::398b9915-6649-4a3a-a9b9-17bd31dacf3d" providerId="AD" clId="Web-{778010A6-EDBC-40A3-9C57-1FEDEF6F73E0}"/>
    <pc:docChg chg="modSld">
      <pc:chgData name="Beatrice PRADAL-BLARET 841" userId="S::beatrice.pradal-blaret@caf84.caf.fr::398b9915-6649-4a3a-a9b9-17bd31dacf3d" providerId="AD" clId="Web-{778010A6-EDBC-40A3-9C57-1FEDEF6F73E0}" dt="2021-07-06T09:43:08.938" v="0" actId="1076"/>
      <pc:docMkLst>
        <pc:docMk/>
      </pc:docMkLst>
      <pc:sldChg chg="modSp">
        <pc:chgData name="Beatrice PRADAL-BLARET 841" userId="S::beatrice.pradal-blaret@caf84.caf.fr::398b9915-6649-4a3a-a9b9-17bd31dacf3d" providerId="AD" clId="Web-{778010A6-EDBC-40A3-9C57-1FEDEF6F73E0}" dt="2021-07-06T09:43:08.938" v="0" actId="1076"/>
        <pc:sldMkLst>
          <pc:docMk/>
          <pc:sldMk cId="2241326385" sldId="598"/>
        </pc:sldMkLst>
        <pc:picChg chg="mod">
          <ac:chgData name="Beatrice PRADAL-BLARET 841" userId="S::beatrice.pradal-blaret@caf84.caf.fr::398b9915-6649-4a3a-a9b9-17bd31dacf3d" providerId="AD" clId="Web-{778010A6-EDBC-40A3-9C57-1FEDEF6F73E0}" dt="2021-07-06T09:43:08.938" v="0" actId="1076"/>
          <ac:picMkLst>
            <pc:docMk/>
            <pc:sldMk cId="2241326385" sldId="598"/>
            <ac:picMk id="14" creationId="{00000000-0000-0000-0000-000000000000}"/>
          </ac:picMkLst>
        </pc:picChg>
      </pc:sldChg>
    </pc:docChg>
  </pc:docChgLst>
  <pc:docChgLst>
    <pc:chgData name="Aurore LICHTENSTEGER 901" userId="472c9368-205d-499e-881e-ff883888d6df" providerId="ADAL" clId="{AFB8A864-1592-4B77-B918-46E6A025146F}"/>
    <pc:docChg chg="custSel modSld">
      <pc:chgData name="Aurore LICHTENSTEGER 901" userId="472c9368-205d-499e-881e-ff883888d6df" providerId="ADAL" clId="{AFB8A864-1592-4B77-B918-46E6A025146F}" dt="2021-09-06T14:48:32.140" v="20" actId="1076"/>
      <pc:docMkLst>
        <pc:docMk/>
      </pc:docMkLst>
      <pc:sldChg chg="modSp mod">
        <pc:chgData name="Aurore LICHTENSTEGER 901" userId="472c9368-205d-499e-881e-ff883888d6df" providerId="ADAL" clId="{AFB8A864-1592-4B77-B918-46E6A025146F}" dt="2021-09-06T14:48:32.140" v="20" actId="1076"/>
        <pc:sldMkLst>
          <pc:docMk/>
          <pc:sldMk cId="2241326385" sldId="598"/>
        </pc:sldMkLst>
        <pc:spChg chg="mod">
          <ac:chgData name="Aurore LICHTENSTEGER 901" userId="472c9368-205d-499e-881e-ff883888d6df" providerId="ADAL" clId="{AFB8A864-1592-4B77-B918-46E6A025146F}" dt="2021-09-06T14:48:28.927" v="19" actId="14100"/>
          <ac:spMkLst>
            <pc:docMk/>
            <pc:sldMk cId="2241326385" sldId="598"/>
            <ac:spMk id="11" creationId="{00000000-0000-0000-0000-000000000000}"/>
          </ac:spMkLst>
        </pc:spChg>
        <pc:picChg chg="mod">
          <ac:chgData name="Aurore LICHTENSTEGER 901" userId="472c9368-205d-499e-881e-ff883888d6df" providerId="ADAL" clId="{AFB8A864-1592-4B77-B918-46E6A025146F}" dt="2021-09-06T14:48:32.140" v="20" actId="1076"/>
          <ac:picMkLst>
            <pc:docMk/>
            <pc:sldMk cId="2241326385" sldId="598"/>
            <ac:picMk id="3076" creationId="{00000000-0000-0000-0000-000000000000}"/>
          </ac:picMkLst>
        </pc:picChg>
      </pc:sldChg>
      <pc:sldChg chg="modSp mod setBg chgLayout">
        <pc:chgData name="Aurore LICHTENSTEGER 901" userId="472c9368-205d-499e-881e-ff883888d6df" providerId="ADAL" clId="{AFB8A864-1592-4B77-B918-46E6A025146F}" dt="2021-09-06T14:38:20.522" v="2"/>
        <pc:sldMkLst>
          <pc:docMk/>
          <pc:sldMk cId="1138624859" sldId="681"/>
        </pc:sldMkLst>
        <pc:spChg chg="mod ord">
          <ac:chgData name="Aurore LICHTENSTEGER 901" userId="472c9368-205d-499e-881e-ff883888d6df" providerId="ADAL" clId="{AFB8A864-1592-4B77-B918-46E6A025146F}" dt="2021-09-06T14:37:39.474" v="0" actId="700"/>
          <ac:spMkLst>
            <pc:docMk/>
            <pc:sldMk cId="1138624859" sldId="681"/>
            <ac:spMk id="2" creationId="{00000000-0000-0000-0000-000000000000}"/>
          </ac:spMkLst>
        </pc:spChg>
        <pc:spChg chg="mod ord">
          <ac:chgData name="Aurore LICHTENSTEGER 901" userId="472c9368-205d-499e-881e-ff883888d6df" providerId="ADAL" clId="{AFB8A864-1592-4B77-B918-46E6A025146F}" dt="2021-09-06T14:37:39.474" v="0" actId="700"/>
          <ac:spMkLst>
            <pc:docMk/>
            <pc:sldMk cId="1138624859" sldId="681"/>
            <ac:spMk id="3" creationId="{00000000-0000-0000-0000-000000000000}"/>
          </ac:spMkLst>
        </pc:spChg>
        <pc:spChg chg="mod ord">
          <ac:chgData name="Aurore LICHTENSTEGER 901" userId="472c9368-205d-499e-881e-ff883888d6df" providerId="ADAL" clId="{AFB8A864-1592-4B77-B918-46E6A025146F}" dt="2021-09-06T14:37:39.474" v="0" actId="700"/>
          <ac:spMkLst>
            <pc:docMk/>
            <pc:sldMk cId="1138624859" sldId="681"/>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4" cy="511731"/>
          </a:xfrm>
          <a:prstGeom prst="rect">
            <a:avLst/>
          </a:prstGeom>
        </p:spPr>
        <p:txBody>
          <a:bodyPr vert="horz" lIns="94832" tIns="47416" rIns="94832" bIns="47416" rtlCol="0"/>
          <a:lstStyle>
            <a:lvl1pPr algn="l">
              <a:defRPr sz="1200"/>
            </a:lvl1pPr>
          </a:lstStyle>
          <a:p>
            <a:endParaRPr lang="fr-FR"/>
          </a:p>
        </p:txBody>
      </p:sp>
      <p:sp>
        <p:nvSpPr>
          <p:cNvPr id="3" name="Espace réservé de la date 2"/>
          <p:cNvSpPr>
            <a:spLocks noGrp="1"/>
          </p:cNvSpPr>
          <p:nvPr>
            <p:ph type="dt" idx="1"/>
          </p:nvPr>
        </p:nvSpPr>
        <p:spPr>
          <a:xfrm>
            <a:off x="4021294" y="0"/>
            <a:ext cx="3076364" cy="511731"/>
          </a:xfrm>
          <a:prstGeom prst="rect">
            <a:avLst/>
          </a:prstGeom>
        </p:spPr>
        <p:txBody>
          <a:bodyPr vert="horz" lIns="94832" tIns="47416" rIns="94832" bIns="47416" rtlCol="0"/>
          <a:lstStyle>
            <a:lvl1pPr algn="r">
              <a:defRPr sz="1200"/>
            </a:lvl1pPr>
          </a:lstStyle>
          <a:p>
            <a:fld id="{932108B1-72C8-468C-AF4E-B976E29E0B9D}" type="datetimeFigureOut">
              <a:rPr lang="fr-FR" smtClean="0"/>
              <a:pPr/>
              <a:t>08/11/2021</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832" tIns="47416" rIns="94832" bIns="47416" rtlCol="0" anchor="ctr"/>
          <a:lstStyle/>
          <a:p>
            <a:endParaRPr lang="fr-FR"/>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4832" tIns="47416" rIns="94832" bIns="47416"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06"/>
            <a:ext cx="3076364" cy="511731"/>
          </a:xfrm>
          <a:prstGeom prst="rect">
            <a:avLst/>
          </a:prstGeom>
        </p:spPr>
        <p:txBody>
          <a:bodyPr vert="horz" lIns="94832" tIns="47416" rIns="94832" bIns="47416"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1294" y="9721106"/>
            <a:ext cx="3076364" cy="511731"/>
          </a:xfrm>
          <a:prstGeom prst="rect">
            <a:avLst/>
          </a:prstGeom>
        </p:spPr>
        <p:txBody>
          <a:bodyPr vert="horz" lIns="94832" tIns="47416" rIns="94832" bIns="47416" rtlCol="0" anchor="b"/>
          <a:lstStyle>
            <a:lvl1pPr algn="r">
              <a:defRPr sz="1200"/>
            </a:lvl1pPr>
          </a:lstStyle>
          <a:p>
            <a:fld id="{8791F573-7AB0-4C91-BCB6-B04CC119C199}" type="slidenum">
              <a:rPr lang="fr-FR" smtClean="0"/>
              <a:pPr/>
              <a:t>‹N°›</a:t>
            </a:fld>
            <a:endParaRPr lang="fr-FR"/>
          </a:p>
        </p:txBody>
      </p:sp>
    </p:spTree>
    <p:extLst>
      <p:ext uri="{BB962C8B-B14F-4D97-AF65-F5344CB8AC3E}">
        <p14:creationId xmlns:p14="http://schemas.microsoft.com/office/powerpoint/2010/main" val="1959160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791F573-7AB0-4C91-BCB6-B04CC119C199}" type="slidenum">
              <a:rPr lang="fr-FR" smtClean="0"/>
              <a:pPr/>
              <a:t>1</a:t>
            </a:fld>
            <a:endParaRPr lang="fr-FR"/>
          </a:p>
        </p:txBody>
      </p:sp>
    </p:spTree>
    <p:extLst>
      <p:ext uri="{BB962C8B-B14F-4D97-AF65-F5344CB8AC3E}">
        <p14:creationId xmlns:p14="http://schemas.microsoft.com/office/powerpoint/2010/main" val="2334041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791F573-7AB0-4C91-BCB6-B04CC119C199}" type="slidenum">
              <a:rPr lang="fr-FR" smtClean="0"/>
              <a:pPr/>
              <a:t>5</a:t>
            </a:fld>
            <a:endParaRPr lang="fr-FR"/>
          </a:p>
        </p:txBody>
      </p:sp>
    </p:spTree>
    <p:extLst>
      <p:ext uri="{BB962C8B-B14F-4D97-AF65-F5344CB8AC3E}">
        <p14:creationId xmlns:p14="http://schemas.microsoft.com/office/powerpoint/2010/main" val="3591360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4E683EE-B467-461D-8A15-0D56E0BE7128}"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8D5F5E27-6757-48ED-A51D-03FDF5618C3E}" type="datetime1">
              <a:rPr lang="fr-FR" smtClean="0"/>
              <a:t>08/11/2021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4E683EE-B467-461D-8A15-0D56E0BE712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54163D4E-7003-496D-9032-2C06D0BDCFCC}" type="datetime1">
              <a:rPr lang="fr-FR" smtClean="0"/>
              <a:t>08/11/2021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4E683EE-B467-461D-8A15-0D56E0BE7128}"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AC144B7E-A66E-4745-ABF0-7CE77B53CE5B}" type="datetime1">
              <a:rPr lang="fr-FR" smtClean="0"/>
              <a:t>08/11/2021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4E683EE-B467-461D-8A15-0D56E0BE7128}"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sposition personnalisée">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570186"/>
          </a:xfrm>
        </p:spPr>
        <p:txBody>
          <a:bodyPr/>
          <a:lstStyle>
            <a:lvl1pPr marL="742950" indent="-742950" algn="l">
              <a:buFont typeface="+mj-lt"/>
              <a:buAutoNum type="alphaUcPeriod"/>
              <a:defRPr b="1" i="1">
                <a:solidFill>
                  <a:srgbClr val="8DBC48"/>
                </a:solidFill>
                <a:effectLst>
                  <a:outerShdw blurRad="38100" dist="38100" dir="2700000" algn="tl">
                    <a:srgbClr val="000000">
                      <a:alpha val="43137"/>
                    </a:srgbClr>
                  </a:outerShdw>
                </a:effectLst>
              </a:defRPr>
            </a:lvl1pPr>
          </a:lstStyle>
          <a:p>
            <a:r>
              <a:rPr lang="fr-FR"/>
              <a:t>Modifiez le style du titre</a:t>
            </a:r>
          </a:p>
        </p:txBody>
      </p:sp>
      <p:sp>
        <p:nvSpPr>
          <p:cNvPr id="4" name="Espace réservé du numéro de diapositive 3"/>
          <p:cNvSpPr>
            <a:spLocks noGrp="1"/>
          </p:cNvSpPr>
          <p:nvPr>
            <p:ph type="sldNum" sz="quarter" idx="11"/>
          </p:nvPr>
        </p:nvSpPr>
        <p:spPr/>
        <p:txBody>
          <a:bodyPr/>
          <a:lstStyle/>
          <a:p>
            <a:fld id="{D4E683EE-B467-461D-8A15-0D56E0BE7128}" type="slidenum">
              <a:rPr lang="fr-FR" smtClean="0"/>
              <a:pPr/>
              <a:t>‹N°›</a:t>
            </a:fld>
            <a:endParaRPr lang="fr-FR"/>
          </a:p>
        </p:txBody>
      </p:sp>
      <p:sp>
        <p:nvSpPr>
          <p:cNvPr id="5" name="Espace réservé du pied de page 4"/>
          <p:cNvSpPr>
            <a:spLocks noGrp="1"/>
          </p:cNvSpPr>
          <p:nvPr>
            <p:ph type="ftr" sz="quarter" idx="12"/>
          </p:nvPr>
        </p:nvSpPr>
        <p:spPr/>
        <p:txBody>
          <a:bodyPr/>
          <a:lstStyle/>
          <a:p>
            <a:endParaRPr lang="fr-FR"/>
          </a:p>
        </p:txBody>
      </p:sp>
      <p:sp>
        <p:nvSpPr>
          <p:cNvPr id="6" name="Espace réservé du texte 5"/>
          <p:cNvSpPr>
            <a:spLocks noGrp="1"/>
          </p:cNvSpPr>
          <p:nvPr>
            <p:ph type="body" sz="quarter" idx="13"/>
          </p:nvPr>
        </p:nvSpPr>
        <p:spPr>
          <a:xfrm>
            <a:off x="467544" y="2565400"/>
            <a:ext cx="8208144" cy="31670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355976" cy="6858000"/>
          </a:xfrm>
          <a:prstGeom prst="rect">
            <a:avLst/>
          </a:prstGeom>
        </p:spPr>
      </p:pic>
    </p:spTree>
    <p:extLst>
      <p:ext uri="{BB962C8B-B14F-4D97-AF65-F5344CB8AC3E}">
        <p14:creationId xmlns:p14="http://schemas.microsoft.com/office/powerpoint/2010/main" val="14663721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a:bodyPr>
          <a:lstStyle>
            <a:lvl1pPr algn="l">
              <a:defRPr sz="2400" i="1" u="sng">
                <a:solidFill>
                  <a:srgbClr val="3A5BA7"/>
                </a:solidFill>
              </a:defRPr>
            </a:lvl1pPr>
          </a:lstStyle>
          <a:p>
            <a:r>
              <a:rPr lang="fr-FR"/>
              <a:t>Cliquez pour modifier le style du titre</a:t>
            </a:r>
          </a:p>
        </p:txBody>
      </p:sp>
      <p:sp>
        <p:nvSpPr>
          <p:cNvPr id="3" name="Espace réservé du contenu 2"/>
          <p:cNvSpPr>
            <a:spLocks noGrp="1"/>
          </p:cNvSpPr>
          <p:nvPr>
            <p:ph idx="1"/>
          </p:nvPr>
        </p:nvSpPr>
        <p:spPr>
          <a:xfrm>
            <a:off x="457200" y="1268760"/>
            <a:ext cx="8229600" cy="5040560"/>
          </a:xfrm>
        </p:spPr>
        <p:txBody>
          <a:bodyPr>
            <a:normAutofit/>
          </a:bodyPr>
          <a:lstStyle>
            <a:lvl1pPr>
              <a:defRPr sz="1400">
                <a:latin typeface="Arial" pitchFamily="34" charset="0"/>
                <a:cs typeface="Arial" pitchFamily="34" charset="0"/>
              </a:defRPr>
            </a:lvl1pPr>
            <a:lvl2pPr>
              <a:defRPr sz="1400"/>
            </a:lvl2pPr>
            <a:lvl3pPr>
              <a:defRPr sz="1400"/>
            </a:lvl3pPr>
            <a:lvl4pPr>
              <a:defRPr sz="1400"/>
            </a:lvl4pPr>
            <a:lvl5pPr>
              <a:defRPr sz="14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p:cNvSpPr>
            <a:spLocks noGrp="1"/>
          </p:cNvSpPr>
          <p:nvPr>
            <p:ph type="sldNum" sz="quarter" idx="12"/>
          </p:nvPr>
        </p:nvSpPr>
        <p:spPr/>
        <p:txBody>
          <a:bodyPr/>
          <a:lstStyle/>
          <a:p>
            <a:fld id="{D4E683EE-B467-461D-8A15-0D56E0BE7128}" type="slidenum">
              <a:rPr lang="fr-FR" smtClean="0"/>
              <a:pPr/>
              <a:t>‹N°›</a:t>
            </a:fld>
            <a:endParaRPr lang="fr-FR"/>
          </a:p>
        </p:txBody>
      </p:sp>
      <p:sp>
        <p:nvSpPr>
          <p:cNvPr id="5" name="Rectangle 4"/>
          <p:cNvSpPr/>
          <p:nvPr userDrawn="1"/>
        </p:nvSpPr>
        <p:spPr>
          <a:xfrm>
            <a:off x="8460504" y="6613151"/>
            <a:ext cx="648000" cy="180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800">
                <a:solidFill>
                  <a:srgbClr val="00B0F0"/>
                </a:solidFill>
                <a:latin typeface="Arial" pitchFamily="34" charset="0"/>
                <a:cs typeface="Arial" pitchFamily="34" charset="0"/>
                <a:hlinkClick r:id="rId2" action="ppaction://hlinksldjump"/>
              </a:rPr>
              <a:t>Sommaire</a:t>
            </a:r>
            <a:endParaRPr lang="fr-FR" sz="800">
              <a:solidFill>
                <a:srgbClr val="00B0F0"/>
              </a:solidFill>
              <a:latin typeface="Arial" pitchFamily="34" charset="0"/>
              <a:cs typeface="Arial"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C50829F2-39C5-4E4E-A189-943453FC6205}" type="datetime1">
              <a:rPr lang="fr-FR" smtClean="0"/>
              <a:t>08/11/2021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4E683EE-B467-461D-8A15-0D56E0BE7128}"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a:bodyPr>
          <a:lstStyle>
            <a:lvl1pPr>
              <a:defRPr sz="3600"/>
            </a:lvl1pPr>
          </a:lstStyle>
          <a:p>
            <a:r>
              <a:rPr lang="fr-FR"/>
              <a:t>Cliquez pour modifier le style du titre</a:t>
            </a:r>
          </a:p>
        </p:txBody>
      </p:sp>
      <p:sp>
        <p:nvSpPr>
          <p:cNvPr id="3" name="Espace réservé du contenu 2"/>
          <p:cNvSpPr>
            <a:spLocks noGrp="1"/>
          </p:cNvSpPr>
          <p:nvPr>
            <p:ph sz="half" idx="1"/>
          </p:nvPr>
        </p:nvSpPr>
        <p:spPr>
          <a:xfrm>
            <a:off x="467544" y="1196752"/>
            <a:ext cx="4038600" cy="4958011"/>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196752"/>
            <a:ext cx="4038600" cy="4929411"/>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D4E683EE-B467-461D-8A15-0D56E0BE7128}"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fld id="{9EDD33B3-5D1D-4D74-A736-1766D4D53D7A}" type="datetime1">
              <a:rPr lang="fr-FR" smtClean="0"/>
              <a:t>08/11/2021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4E683EE-B467-461D-8A15-0D56E0BE7128}"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fld id="{2CEC12FF-2B44-4412-833C-D48E993432B0}" type="datetime1">
              <a:rPr lang="fr-FR" smtClean="0"/>
              <a:t>08/11/2021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4E683EE-B467-461D-8A15-0D56E0BE7128}"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bg>
      <p:bgRef idx="1001">
        <a:schemeClr val="bg2"/>
      </p:bgRef>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39579E1A-3020-4B6B-AF8F-4B583A08C45E}" type="datetime1">
              <a:rPr lang="fr-FR" smtClean="0"/>
              <a:t>08/11/2021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‹N°›</a:t>
            </a:fld>
            <a:endParaRPr lang="fr-FR"/>
          </a:p>
        </p:txBody>
      </p:sp>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923928" cy="68580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616FE91D-656F-4795-84D4-ED53169082DA}" type="datetime1">
              <a:rPr lang="fr-FR" smtClean="0"/>
              <a:t>08/11/2021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4E683EE-B467-461D-8A15-0D56E0BE7128}"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683EE-B467-461D-8A15-0D56E0BE7128}"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 Target="slide2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9.gif"/></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9.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9.gif"/><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hyperlink" Target="https://elan.caf.fr/aides"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55.jpe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37.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image" Target="../media/image19.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 Id="rId5" Type="http://schemas.openxmlformats.org/officeDocument/2006/relationships/image" Target="../media/image80.jpe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8.xml"/><Relationship Id="rId18" Type="http://schemas.openxmlformats.org/officeDocument/2006/relationships/slide" Target="slide28.xml"/><Relationship Id="rId26" Type="http://schemas.openxmlformats.org/officeDocument/2006/relationships/slide" Target="slide38.xml"/><Relationship Id="rId3" Type="http://schemas.openxmlformats.org/officeDocument/2006/relationships/slide" Target="slide6.xml"/><Relationship Id="rId21" Type="http://schemas.openxmlformats.org/officeDocument/2006/relationships/slide" Target="slide31.xml"/><Relationship Id="rId34" Type="http://schemas.openxmlformats.org/officeDocument/2006/relationships/slide" Target="slide48.xml"/><Relationship Id="rId7" Type="http://schemas.openxmlformats.org/officeDocument/2006/relationships/slide" Target="slide11.xml"/><Relationship Id="rId12" Type="http://schemas.openxmlformats.org/officeDocument/2006/relationships/slide" Target="slide17.xml"/><Relationship Id="rId17" Type="http://schemas.openxmlformats.org/officeDocument/2006/relationships/slide" Target="slide23.xml"/><Relationship Id="rId25" Type="http://schemas.openxmlformats.org/officeDocument/2006/relationships/slide" Target="slide37.xml"/><Relationship Id="rId33" Type="http://schemas.openxmlformats.org/officeDocument/2006/relationships/slide" Target="slide47.xml"/><Relationship Id="rId2" Type="http://schemas.openxmlformats.org/officeDocument/2006/relationships/notesSlide" Target="../notesSlides/notesSlide2.xml"/><Relationship Id="rId16" Type="http://schemas.openxmlformats.org/officeDocument/2006/relationships/slide" Target="slide22.xml"/><Relationship Id="rId20" Type="http://schemas.openxmlformats.org/officeDocument/2006/relationships/slide" Target="slide30.xml"/><Relationship Id="rId29" Type="http://schemas.openxmlformats.org/officeDocument/2006/relationships/slide" Target="slide41.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24" Type="http://schemas.openxmlformats.org/officeDocument/2006/relationships/slide" Target="slide34.xml"/><Relationship Id="rId32" Type="http://schemas.openxmlformats.org/officeDocument/2006/relationships/slide" Target="slide46.xml"/><Relationship Id="rId5" Type="http://schemas.openxmlformats.org/officeDocument/2006/relationships/slide" Target="slide8.xml"/><Relationship Id="rId15" Type="http://schemas.openxmlformats.org/officeDocument/2006/relationships/slide" Target="slide21.xml"/><Relationship Id="rId23" Type="http://schemas.openxmlformats.org/officeDocument/2006/relationships/slide" Target="slide33.xml"/><Relationship Id="rId28" Type="http://schemas.openxmlformats.org/officeDocument/2006/relationships/slide" Target="slide40.xml"/><Relationship Id="rId10" Type="http://schemas.openxmlformats.org/officeDocument/2006/relationships/slide" Target="slide14.xml"/><Relationship Id="rId19" Type="http://schemas.openxmlformats.org/officeDocument/2006/relationships/slide" Target="slide29.xml"/><Relationship Id="rId31" Type="http://schemas.openxmlformats.org/officeDocument/2006/relationships/slide" Target="slide45.xml"/><Relationship Id="rId4" Type="http://schemas.openxmlformats.org/officeDocument/2006/relationships/slide" Target="slide7.xml"/><Relationship Id="rId9" Type="http://schemas.openxmlformats.org/officeDocument/2006/relationships/slide" Target="slide13.xml"/><Relationship Id="rId14" Type="http://schemas.openxmlformats.org/officeDocument/2006/relationships/slide" Target="slide20.xml"/><Relationship Id="rId22" Type="http://schemas.openxmlformats.org/officeDocument/2006/relationships/slide" Target="slide32.xml"/><Relationship Id="rId27" Type="http://schemas.openxmlformats.org/officeDocument/2006/relationships/slide" Target="slide39.xml"/><Relationship Id="rId30" Type="http://schemas.openxmlformats.org/officeDocument/2006/relationships/slide" Target="slide43.xml"/><Relationship Id="rId35" Type="http://schemas.openxmlformats.org/officeDocument/2006/relationships/slide" Target="slide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043608" y="2388944"/>
            <a:ext cx="6840760" cy="3416320"/>
          </a:xfrm>
          <a:prstGeom prst="rect">
            <a:avLst/>
          </a:prstGeom>
          <a:noFill/>
        </p:spPr>
        <p:txBody>
          <a:bodyPr wrap="square" rtlCol="0">
            <a:spAutoFit/>
          </a:bodyPr>
          <a:lstStyle/>
          <a:p>
            <a:pPr algn="ctr"/>
            <a:endParaRPr lang="fr-FR" sz="3200">
              <a:solidFill>
                <a:schemeClr val="accent1"/>
              </a:solidFill>
            </a:endParaRPr>
          </a:p>
          <a:p>
            <a:pPr algn="ctr"/>
            <a:r>
              <a:rPr lang="fr-FR" sz="3200" b="1">
                <a:solidFill>
                  <a:srgbClr val="3A5BA7"/>
                </a:solidFill>
              </a:rPr>
              <a:t>GUIDE USAGERS </a:t>
            </a:r>
          </a:p>
          <a:p>
            <a:pPr algn="ctr"/>
            <a:endParaRPr lang="fr-FR" sz="3200">
              <a:solidFill>
                <a:schemeClr val="accent1"/>
              </a:solidFill>
            </a:endParaRPr>
          </a:p>
          <a:p>
            <a:pPr algn="ctr"/>
            <a:endParaRPr lang="fr-FR" sz="3200">
              <a:solidFill>
                <a:schemeClr val="accent1"/>
              </a:solidFill>
            </a:endParaRPr>
          </a:p>
          <a:p>
            <a:pPr algn="ctr"/>
            <a:r>
              <a:rPr lang="fr-FR" sz="2800" b="1" i="1">
                <a:solidFill>
                  <a:srgbClr val="3A5BA7"/>
                </a:solidFill>
              </a:rPr>
              <a:t>E</a:t>
            </a:r>
            <a:r>
              <a:rPr lang="fr-FR" sz="2800" b="1" i="1">
                <a:solidFill>
                  <a:srgbClr val="8DBC48"/>
                </a:solidFill>
              </a:rPr>
              <a:t>space en </a:t>
            </a:r>
            <a:r>
              <a:rPr lang="fr-FR" sz="2800" b="1" i="1">
                <a:solidFill>
                  <a:srgbClr val="3A5BA7"/>
                </a:solidFill>
              </a:rPr>
              <a:t>L</a:t>
            </a:r>
            <a:r>
              <a:rPr lang="fr-FR" sz="2800" b="1" i="1">
                <a:solidFill>
                  <a:srgbClr val="8DBC48"/>
                </a:solidFill>
              </a:rPr>
              <a:t>igne pour l’accès aux </a:t>
            </a:r>
            <a:r>
              <a:rPr lang="fr-FR" sz="2800" b="1" i="1">
                <a:solidFill>
                  <a:srgbClr val="3A5BA7"/>
                </a:solidFill>
              </a:rPr>
              <a:t>A</a:t>
            </a:r>
            <a:r>
              <a:rPr lang="fr-FR" sz="2800" b="1" i="1">
                <a:solidFill>
                  <a:srgbClr val="8DBC48"/>
                </a:solidFill>
              </a:rPr>
              <a:t>ides en actio</a:t>
            </a:r>
            <a:r>
              <a:rPr lang="fr-FR" sz="2800" b="1" i="1">
                <a:solidFill>
                  <a:srgbClr val="3A5BA7"/>
                </a:solidFill>
              </a:rPr>
              <a:t>N</a:t>
            </a:r>
            <a:r>
              <a:rPr lang="fr-FR" sz="2800" b="1" i="1">
                <a:solidFill>
                  <a:srgbClr val="8DBC48"/>
                </a:solidFill>
              </a:rPr>
              <a:t> sociale</a:t>
            </a:r>
          </a:p>
          <a:p>
            <a:pPr algn="ctr"/>
            <a:endParaRPr lang="fr-FR" sz="3200">
              <a:solidFill>
                <a:schemeClr val="accent1"/>
              </a:solidFill>
            </a:endParaRPr>
          </a:p>
        </p:txBody>
      </p:sp>
      <p:pic>
        <p:nvPicPr>
          <p:cNvPr id="14" name="Picture 2" descr="Logo Allocations famili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0710" y="556989"/>
            <a:ext cx="1113377" cy="10958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60647"/>
            <a:ext cx="4748213" cy="168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07504" y="6464369"/>
            <a:ext cx="1872208" cy="276999"/>
          </a:xfrm>
          <a:prstGeom prst="rect">
            <a:avLst/>
          </a:prstGeom>
          <a:noFill/>
        </p:spPr>
        <p:txBody>
          <a:bodyPr wrap="square" rtlCol="0">
            <a:spAutoFit/>
          </a:bodyPr>
          <a:lstStyle/>
          <a:p>
            <a:r>
              <a:rPr lang="fr-FR" sz="1200" b="1">
                <a:solidFill>
                  <a:srgbClr val="3A5BA7"/>
                </a:solidFill>
              </a:rPr>
              <a:t>Avril 2020</a:t>
            </a:r>
          </a:p>
        </p:txBody>
      </p:sp>
      <p:pic>
        <p:nvPicPr>
          <p:cNvPr id="4" name="Image 3">
            <a:extLst>
              <a:ext uri="{FF2B5EF4-FFF2-40B4-BE49-F238E27FC236}">
                <a16:creationId xmlns:a16="http://schemas.microsoft.com/office/drawing/2014/main" xmlns="" id="{FB37E3A8-E69E-41E5-92EA-0CF39BCB5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7097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46050"/>
          </a:xfrm>
        </p:spPr>
        <p:txBody>
          <a:bodyPr>
            <a:noAutofit/>
          </a:bodyPr>
          <a:lstStyle/>
          <a:p>
            <a:pPr algn="l">
              <a:buClr>
                <a:srgbClr val="00B0F0"/>
              </a:buClr>
            </a:pPr>
            <a:r>
              <a:rPr lang="fr-FR" i="1" u="sng"/>
              <a:t>Comment créer son compte personnel ?</a:t>
            </a: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10</a:t>
            </a:fld>
            <a:endParaRPr lang="fr-FR"/>
          </a:p>
        </p:txBody>
      </p:sp>
      <p:sp>
        <p:nvSpPr>
          <p:cNvPr id="12" name="Rectangle à coins arrondis 11"/>
          <p:cNvSpPr/>
          <p:nvPr/>
        </p:nvSpPr>
        <p:spPr>
          <a:xfrm>
            <a:off x="323528" y="5517232"/>
            <a:ext cx="5104332" cy="936104"/>
          </a:xfrm>
          <a:prstGeom prst="roundRect">
            <a:avLst/>
          </a:prstGeom>
          <a:ln w="3175"/>
        </p:spPr>
        <p:style>
          <a:lnRef idx="2">
            <a:schemeClr val="dk1"/>
          </a:lnRef>
          <a:fillRef idx="1">
            <a:schemeClr val="lt1"/>
          </a:fillRef>
          <a:effectRef idx="0">
            <a:schemeClr val="dk1"/>
          </a:effectRef>
          <a:fontRef idx="minor">
            <a:schemeClr val="dk1"/>
          </a:fontRef>
        </p:style>
        <p:txBody>
          <a:bodyPr rtlCol="0" anchor="t" anchorCtr="0"/>
          <a:lstStyle/>
          <a:p>
            <a:r>
              <a:rPr lang="fr-FR" sz="1200" b="1">
                <a:solidFill>
                  <a:schemeClr val="tx1"/>
                </a:solidFill>
                <a:latin typeface="Arial" pitchFamily="34" charset="0"/>
                <a:cs typeface="Arial" pitchFamily="34" charset="0"/>
                <a:sym typeface="Wingdings 2"/>
              </a:rPr>
              <a:t>❸ </a:t>
            </a:r>
            <a:r>
              <a:rPr lang="fr-FR" sz="1200" b="1" u="sng">
                <a:solidFill>
                  <a:srgbClr val="8DBC48"/>
                </a:solidFill>
                <a:latin typeface="Arial" pitchFamily="34" charset="0"/>
                <a:cs typeface="Arial" pitchFamily="34" charset="0"/>
                <a:sym typeface="Wingdings 2"/>
              </a:rPr>
              <a:t>Activer son compte </a:t>
            </a:r>
            <a:r>
              <a:rPr lang="fr-FR" sz="1200" u="sng">
                <a:solidFill>
                  <a:srgbClr val="8DBC48"/>
                </a:solidFill>
                <a:latin typeface="Arial" pitchFamily="34" charset="0"/>
                <a:cs typeface="Arial" pitchFamily="34" charset="0"/>
                <a:sym typeface="Wingdings 2"/>
              </a:rPr>
              <a:t> </a:t>
            </a:r>
            <a:r>
              <a:rPr lang="fr-FR" sz="1200">
                <a:latin typeface="Arial" pitchFamily="34" charset="0"/>
                <a:cs typeface="Arial" pitchFamily="34" charset="0"/>
                <a:sym typeface="Wingdings 2"/>
              </a:rPr>
              <a:t>en cliquant sur le lien d’activation qui vous a été envoyé par mail. </a:t>
            </a:r>
          </a:p>
          <a:p>
            <a:pPr marL="171450" indent="-171450">
              <a:buFont typeface="Wingdings 2"/>
              <a:buChar char="w"/>
            </a:pPr>
            <a:endParaRPr lang="fr-FR" sz="700" i="1">
              <a:latin typeface="Arial" pitchFamily="34" charset="0"/>
              <a:cs typeface="Arial" pitchFamily="34" charset="0"/>
              <a:sym typeface="Wingdings 2"/>
            </a:endParaRPr>
          </a:p>
          <a:p>
            <a:pPr defTabSz="361950"/>
            <a:r>
              <a:rPr lang="fr-FR" sz="1200" i="1">
                <a:latin typeface="Arial" pitchFamily="34" charset="0"/>
                <a:cs typeface="Arial" pitchFamily="34" charset="0"/>
              </a:rPr>
              <a:t>	 Le lien est valable uniquement 72heures.</a:t>
            </a:r>
            <a:endParaRPr lang="fr-FR" sz="1200" b="1" i="1">
              <a:latin typeface="Arial" pitchFamily="34" charset="0"/>
              <a:cs typeface="Arial" pitchFamily="34" charset="0"/>
            </a:endParaRPr>
          </a:p>
        </p:txBody>
      </p:sp>
      <p:pic>
        <p:nvPicPr>
          <p:cNvPr id="14" name="Espace réservé pour une image  5" descr="Espace porteurs de projet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862686" y="2780928"/>
            <a:ext cx="2914596" cy="2450703"/>
          </a:xfrm>
          <a:prstGeom prst="rect">
            <a:avLst/>
          </a:prstGeom>
        </p:spPr>
      </p:pic>
      <p:sp>
        <p:nvSpPr>
          <p:cNvPr id="11" name="AutoShape 8"/>
          <p:cNvSpPr>
            <a:spLocks noChangeArrowheads="1"/>
          </p:cNvSpPr>
          <p:nvPr/>
        </p:nvSpPr>
        <p:spPr bwMode="auto">
          <a:xfrm>
            <a:off x="323528" y="2348879"/>
            <a:ext cx="5328592" cy="2882751"/>
          </a:xfrm>
          <a:prstGeom prst="wedgeRoundRectCallout">
            <a:avLst>
              <a:gd name="adj1" fmla="val 58799"/>
              <a:gd name="adj2" fmla="val 15211"/>
              <a:gd name="adj3" fmla="val 16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fr-FR" sz="1200" b="1">
                <a:latin typeface="Arial" pitchFamily="34" charset="0"/>
                <a:cs typeface="Arial" pitchFamily="34" charset="0"/>
                <a:sym typeface="Wingdings 2" pitchFamily="18" charset="2"/>
              </a:rPr>
              <a:t>❷ </a:t>
            </a:r>
            <a:r>
              <a:rPr kumimoji="0" lang="fr-FR" sz="1200" b="1" i="0" u="sng" strike="noStrike" cap="none" normalizeH="0" baseline="0">
                <a:ln>
                  <a:noFill/>
                </a:ln>
                <a:solidFill>
                  <a:srgbClr val="8DBC48"/>
                </a:solidFill>
                <a:effectLst/>
                <a:latin typeface="Arial" pitchFamily="34" charset="0"/>
                <a:cs typeface="Arial" pitchFamily="34" charset="0"/>
              </a:rPr>
              <a:t>Remplir le formulaire</a:t>
            </a:r>
            <a:endParaRPr kumimoji="0" lang="fr-FR" sz="1200" b="1" i="0" u="none" strike="noStrike" cap="none" normalizeH="0" baseline="0">
              <a:ln>
                <a:noFill/>
              </a:ln>
              <a:solidFill>
                <a:srgbClr val="8DBC48"/>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itchFamily="34" charset="0"/>
                <a:cs typeface="Arial" pitchFamily="34" charset="0"/>
              </a:rPr>
              <a:t>Identifiant</a:t>
            </a:r>
            <a:r>
              <a:rPr kumimoji="0" lang="fr-FR" sz="1200" b="0" i="0" u="none" strike="noStrike" cap="none" normalizeH="0" baseline="0">
                <a:ln>
                  <a:noFill/>
                </a:ln>
                <a:solidFill>
                  <a:schemeClr val="tx1"/>
                </a:solidFill>
                <a:effectLst/>
                <a:latin typeface="Arial" pitchFamily="34" charset="0"/>
                <a:cs typeface="Arial" pitchFamily="34" charset="0"/>
              </a:rPr>
              <a:t> : </a:t>
            </a:r>
            <a:r>
              <a:rPr kumimoji="0" lang="fr-FR" sz="1200" b="1" i="0" u="none" strike="noStrike" cap="none" normalizeH="0" baseline="0">
                <a:ln>
                  <a:noFill/>
                </a:ln>
                <a:solidFill>
                  <a:schemeClr val="tx1"/>
                </a:solidFill>
                <a:effectLst/>
                <a:latin typeface="Arial" pitchFamily="34" charset="0"/>
                <a:cs typeface="Arial" pitchFamily="34" charset="0"/>
              </a:rPr>
              <a:t>6</a:t>
            </a:r>
            <a:r>
              <a:rPr kumimoji="0" lang="fr-FR" sz="1200" b="0" i="0" u="none" strike="noStrike" cap="none" normalizeH="0" baseline="0">
                <a:ln>
                  <a:noFill/>
                </a:ln>
                <a:solidFill>
                  <a:schemeClr val="tx1"/>
                </a:solidFill>
                <a:effectLst/>
                <a:latin typeface="Arial" pitchFamily="34" charset="0"/>
                <a:cs typeface="Arial" pitchFamily="34" charset="0"/>
              </a:rPr>
              <a:t> (minimum)</a:t>
            </a:r>
            <a:r>
              <a:rPr kumimoji="0" lang="fr-FR" sz="1200" b="0" i="0" u="none" strike="noStrike" cap="none" normalizeH="0">
                <a:ln>
                  <a:noFill/>
                </a:ln>
                <a:solidFill>
                  <a:schemeClr val="tx1"/>
                </a:solidFill>
                <a:effectLst/>
                <a:latin typeface="Arial" pitchFamily="34" charset="0"/>
                <a:cs typeface="Arial" pitchFamily="34" charset="0"/>
              </a:rPr>
              <a:t> </a:t>
            </a:r>
            <a:r>
              <a:rPr kumimoji="0" lang="fr-FR" sz="1200" b="0" i="0" u="none" strike="noStrike" cap="none" normalizeH="0" baseline="0">
                <a:ln>
                  <a:noFill/>
                </a:ln>
                <a:solidFill>
                  <a:schemeClr val="tx1"/>
                </a:solidFill>
                <a:effectLst/>
                <a:latin typeface="Arial" pitchFamily="34" charset="0"/>
                <a:cs typeface="Arial" pitchFamily="34" charset="0"/>
              </a:rPr>
              <a:t>à </a:t>
            </a:r>
            <a:r>
              <a:rPr lang="fr-FR" sz="1200">
                <a:latin typeface="Arial" pitchFamily="34" charset="0"/>
                <a:cs typeface="Arial" pitchFamily="34" charset="0"/>
              </a:rPr>
              <a:t>32</a:t>
            </a:r>
            <a:r>
              <a:rPr kumimoji="0" lang="fr-FR" sz="1200" b="0" i="0" u="none" strike="noStrike" cap="none" normalizeH="0" baseline="0">
                <a:ln>
                  <a:noFill/>
                </a:ln>
                <a:solidFill>
                  <a:schemeClr val="tx1"/>
                </a:solidFill>
                <a:effectLst/>
                <a:latin typeface="Arial" pitchFamily="34" charset="0"/>
                <a:cs typeface="Arial" pitchFamily="34" charset="0"/>
              </a:rPr>
              <a:t> caractères</a:t>
            </a:r>
          </a:p>
          <a:p>
            <a:pPr marL="0" marR="0" lvl="0" indent="0" algn="l" defTabSz="914400" rtl="0" eaLnBrk="1" fontAlgn="base" latinLnBrk="0" hangingPunct="1">
              <a:lnSpc>
                <a:spcPct val="100000"/>
              </a:lnSpc>
              <a:spcBef>
                <a:spcPct val="0"/>
              </a:spcBef>
              <a:spcAft>
                <a:spcPct val="0"/>
              </a:spcAft>
              <a:buClrTx/>
              <a:buSzTx/>
              <a:buFontTx/>
              <a:buNone/>
              <a:tabLst/>
            </a:pPr>
            <a:r>
              <a:rPr lang="fr-FR" sz="1200" i="1">
                <a:latin typeface="Arial" pitchFamily="34" charset="0"/>
                <a:cs typeface="Arial" pitchFamily="34" charset="0"/>
              </a:rPr>
              <a:t>Exemple pour Raphaël Dupont, l’identifiant peut être : </a:t>
            </a:r>
            <a:r>
              <a:rPr lang="fr-FR" sz="1200" i="1" err="1">
                <a:latin typeface="Arial" pitchFamily="34" charset="0"/>
                <a:cs typeface="Arial" pitchFamily="34" charset="0"/>
              </a:rPr>
              <a:t>raphdupont</a:t>
            </a:r>
            <a:endParaRPr lang="fr-FR" sz="1200" i="1">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6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itchFamily="34" charset="0"/>
                <a:cs typeface="Arial" pitchFamily="34" charset="0"/>
              </a:rPr>
              <a:t>Mot de passe :</a:t>
            </a:r>
            <a:r>
              <a:rPr kumimoji="0" lang="fr-FR" sz="1200" b="0" i="0" u="none" strike="noStrike" cap="none" normalizeH="0" baseline="0">
                <a:ln>
                  <a:noFill/>
                </a:ln>
                <a:solidFill>
                  <a:schemeClr val="tx1"/>
                </a:solidFill>
                <a:effectLst/>
                <a:latin typeface="Arial" pitchFamily="34" charset="0"/>
                <a:cs typeface="Arial" pitchFamily="34" charset="0"/>
              </a:rPr>
              <a:t> il doit être strictement personnel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600" b="0" i="0" u="none" strike="noStrike" cap="none" normalizeH="0" baseline="0">
              <a:ln>
                <a:noFill/>
              </a:ln>
              <a:solidFill>
                <a:schemeClr val="tx1"/>
              </a:solidFill>
              <a:effectLst/>
              <a:latin typeface="Arial" pitchFamily="34" charset="0"/>
              <a:cs typeface="Arial" pitchFamily="34" charset="0"/>
            </a:endParaRPr>
          </a:p>
          <a:p>
            <a:pPr marL="0" marR="0" lvl="0" indent="0" algn="l" defTabSz="500063"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itchFamily="34" charset="0"/>
                <a:cs typeface="Arial" pitchFamily="34" charset="0"/>
              </a:rPr>
              <a:t>Adresse électronique (e-mail) : </a:t>
            </a:r>
            <a:endParaRPr lang="fr-FR" sz="1200" b="1" baseline="0">
              <a:latin typeface="Arial" pitchFamily="34" charset="0"/>
              <a:cs typeface="Arial" pitchFamily="34" charset="0"/>
            </a:endParaRPr>
          </a:p>
          <a:p>
            <a:pPr marL="0" marR="0" lvl="0" indent="0" algn="l" defTabSz="500063" rtl="0" eaLnBrk="1" fontAlgn="base" latinLnBrk="0" hangingPunct="1">
              <a:lnSpc>
                <a:spcPct val="100000"/>
              </a:lnSpc>
              <a:spcBef>
                <a:spcPct val="0"/>
              </a:spcBef>
              <a:spcAft>
                <a:spcPct val="0"/>
              </a:spcAft>
              <a:buClrTx/>
              <a:buSzTx/>
              <a:buFontTx/>
              <a:buNone/>
              <a:tabLst/>
            </a:pPr>
            <a:r>
              <a:rPr kumimoji="0" lang="fr-FR" sz="1200" b="1" i="1" u="sng" strike="noStrike" cap="none" normalizeH="0" baseline="0">
                <a:ln>
                  <a:noFill/>
                </a:ln>
                <a:solidFill>
                  <a:schemeClr val="tx1"/>
                </a:solidFill>
                <a:effectLst/>
                <a:latin typeface="Arial" pitchFamily="34" charset="0"/>
                <a:cs typeface="Arial" pitchFamily="34" charset="0"/>
              </a:rPr>
              <a:t>une même adresse mail ne peut être </a:t>
            </a:r>
            <a:r>
              <a:rPr kumimoji="0" lang="fr-FR" sz="1200" b="1" i="1" u="sng" strike="noStrike" cap="none" normalizeH="0" baseline="0" err="1">
                <a:ln>
                  <a:noFill/>
                </a:ln>
                <a:solidFill>
                  <a:schemeClr val="tx1"/>
                </a:solidFill>
                <a:effectLst/>
                <a:latin typeface="Arial" pitchFamily="34" charset="0"/>
                <a:cs typeface="Arial" pitchFamily="34" charset="0"/>
              </a:rPr>
              <a:t>iée</a:t>
            </a:r>
            <a:r>
              <a:rPr kumimoji="0" lang="fr-FR" sz="1200" b="1" i="1" u="sng" strike="noStrike" cap="none" normalizeH="0" baseline="0">
                <a:ln>
                  <a:noFill/>
                </a:ln>
                <a:solidFill>
                  <a:schemeClr val="tx1"/>
                </a:solidFill>
                <a:effectLst/>
                <a:latin typeface="Arial" pitchFamily="34" charset="0"/>
                <a:cs typeface="Arial" pitchFamily="34" charset="0"/>
              </a:rPr>
              <a:t> qu’à un seul compte.</a:t>
            </a:r>
            <a:r>
              <a:rPr kumimoji="0" lang="fr-FR" sz="1200" b="1" i="1" strike="noStrike" cap="none" normalizeH="0" baseline="0">
                <a:ln>
                  <a:noFill/>
                </a:ln>
                <a:solidFill>
                  <a:schemeClr val="tx1"/>
                </a:solidFill>
                <a:effectLst/>
                <a:latin typeface="Arial" pitchFamily="34" charset="0"/>
                <a:cs typeface="Arial" pitchFamily="34" charset="0"/>
              </a:rPr>
              <a:t> </a:t>
            </a:r>
          </a:p>
          <a:p>
            <a:pPr marL="0" marR="0" lvl="0" indent="0" algn="l" defTabSz="500063" rtl="0" eaLnBrk="1" fontAlgn="base" latinLnBrk="0" hangingPunct="1">
              <a:lnSpc>
                <a:spcPct val="100000"/>
              </a:lnSpc>
              <a:spcBef>
                <a:spcPct val="0"/>
              </a:spcBef>
              <a:spcAft>
                <a:spcPct val="0"/>
              </a:spcAft>
              <a:buClrTx/>
              <a:buSzTx/>
              <a:buFontTx/>
              <a:buNone/>
              <a:tabLst/>
            </a:pPr>
            <a:endParaRPr kumimoji="0" lang="fr-FR" sz="1200" b="1" i="1"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265113" algn="l"/>
              </a:tabLst>
            </a:pPr>
            <a:r>
              <a:rPr kumimoji="0" lang="fr-FR" sz="1200" b="0" i="1" u="none" strike="noStrike" cap="none" normalizeH="0" baseline="0">
                <a:ln>
                  <a:noFill/>
                </a:ln>
                <a:solidFill>
                  <a:schemeClr val="tx1"/>
                </a:solidFill>
                <a:effectLst/>
                <a:latin typeface="Arial" pitchFamily="34" charset="0"/>
                <a:cs typeface="Arial" pitchFamily="34" charset="0"/>
              </a:rPr>
              <a:t>	Ex : Sylvie</a:t>
            </a:r>
            <a:r>
              <a:rPr kumimoji="0" lang="fr-FR" sz="1200" b="0" i="1" u="none" strike="noStrike" cap="none" normalizeH="0">
                <a:ln>
                  <a:noFill/>
                </a:ln>
                <a:solidFill>
                  <a:schemeClr val="tx1"/>
                </a:solidFill>
                <a:effectLst/>
                <a:latin typeface="Arial" pitchFamily="34" charset="0"/>
                <a:cs typeface="Arial" pitchFamily="34" charset="0"/>
              </a:rPr>
              <a:t> </a:t>
            </a:r>
            <a:r>
              <a:rPr lang="fr-FR" sz="1200" i="1">
                <a:latin typeface="Arial" pitchFamily="34" charset="0"/>
                <a:cs typeface="Arial" pitchFamily="34" charset="0"/>
              </a:rPr>
              <a:t>et Raphaël travaillant dans l</a:t>
            </a:r>
            <a:r>
              <a:rPr kumimoji="0" lang="fr-FR" sz="1200" b="0" i="1" u="none" strike="noStrike" cap="none" normalizeH="0" baseline="0">
                <a:ln>
                  <a:noFill/>
                </a:ln>
                <a:solidFill>
                  <a:schemeClr val="tx1"/>
                </a:solidFill>
                <a:effectLst/>
                <a:latin typeface="Arial" pitchFamily="34" charset="0"/>
                <a:cs typeface="Arial" pitchFamily="34" charset="0"/>
              </a:rPr>
              <a:t>a même mairie ne peuvent 	pas utiliser la</a:t>
            </a:r>
            <a:r>
              <a:rPr kumimoji="0" lang="fr-FR" sz="1200" b="0" i="1" u="none" strike="noStrike" cap="none" normalizeH="0">
                <a:ln>
                  <a:noFill/>
                </a:ln>
                <a:solidFill>
                  <a:schemeClr val="tx1"/>
                </a:solidFill>
                <a:effectLst/>
                <a:latin typeface="Arial" pitchFamily="34" charset="0"/>
                <a:cs typeface="Arial" pitchFamily="34" charset="0"/>
              </a:rPr>
              <a:t> même </a:t>
            </a:r>
            <a:r>
              <a:rPr kumimoji="0" lang="fr-FR" sz="1200" b="0" i="1" u="none" strike="noStrike" cap="none" normalizeH="0" baseline="0">
                <a:ln>
                  <a:noFill/>
                </a:ln>
                <a:solidFill>
                  <a:schemeClr val="tx1"/>
                </a:solidFill>
                <a:effectLst/>
                <a:latin typeface="Arial" pitchFamily="34" charset="0"/>
                <a:cs typeface="Arial" pitchFamily="34" charset="0"/>
              </a:rPr>
              <a:t>adresse </a:t>
            </a:r>
            <a:r>
              <a:rPr lang="fr-FR" sz="1200" i="1">
                <a:latin typeface="Arial" pitchFamily="34" charset="0"/>
                <a:cs typeface="Arial" pitchFamily="34" charset="0"/>
              </a:rPr>
              <a:t>e-mail </a:t>
            </a:r>
            <a:r>
              <a:rPr kumimoji="0" lang="fr-FR" sz="1200" b="0" i="1" u="none" strike="noStrike" cap="none" normalizeH="0" baseline="0">
                <a:ln>
                  <a:noFill/>
                </a:ln>
                <a:solidFill>
                  <a:schemeClr val="tx1"/>
                </a:solidFill>
                <a:effectLst/>
                <a:latin typeface="Arial" pitchFamily="34" charset="0"/>
                <a:cs typeface="Arial" pitchFamily="34" charset="0"/>
              </a:rPr>
              <a:t>pour créer leur compte 	personnel. </a:t>
            </a:r>
          </a:p>
          <a:p>
            <a:pPr lvl="0" fontAlgn="base">
              <a:spcBef>
                <a:spcPct val="0"/>
              </a:spcBef>
              <a:spcAft>
                <a:spcPct val="0"/>
              </a:spcAft>
            </a:pPr>
            <a:r>
              <a:rPr lang="fr-FR" sz="1200" i="1">
                <a:latin typeface="Arial" pitchFamily="34" charset="0"/>
                <a:cs typeface="Arial" pitchFamily="34" charset="0"/>
              </a:rPr>
              <a:t> </a:t>
            </a:r>
            <a:endParaRPr kumimoji="0" lang="fr-FR" sz="12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itchFamily="34" charset="0"/>
                <a:cs typeface="Arial" pitchFamily="34" charset="0"/>
              </a:rPr>
              <a:t>Cliquer sur « créer mon compte » pour valider votre demande.</a:t>
            </a:r>
            <a:endParaRPr lang="fr-FR" sz="1100" b="1">
              <a:latin typeface="Arial" pitchFamily="34" charset="0"/>
              <a:cs typeface="Arial" pitchFamily="34" charset="0"/>
            </a:endParaRPr>
          </a:p>
        </p:txBody>
      </p:sp>
      <p:sp>
        <p:nvSpPr>
          <p:cNvPr id="3" name="Ellipse 2"/>
          <p:cNvSpPr/>
          <p:nvPr/>
        </p:nvSpPr>
        <p:spPr>
          <a:xfrm>
            <a:off x="6372200" y="5445224"/>
            <a:ext cx="1728192" cy="1268760"/>
          </a:xfrm>
          <a:prstGeom prst="ellipse">
            <a:avLst/>
          </a:prstGeom>
          <a:ln w="38100"/>
        </p:spPr>
        <p:style>
          <a:lnRef idx="2">
            <a:schemeClr val="accent2"/>
          </a:lnRef>
          <a:fillRef idx="1">
            <a:schemeClr val="lt1"/>
          </a:fillRef>
          <a:effectRef idx="0">
            <a:schemeClr val="accent2"/>
          </a:effectRef>
          <a:fontRef idx="minor">
            <a:schemeClr val="dk1"/>
          </a:fontRef>
        </p:style>
        <p:txBody>
          <a:bodyPr rtlCol="0" anchor="ctr"/>
          <a:lstStyle/>
          <a:p>
            <a:pPr lvl="0" algn="ctr"/>
            <a:r>
              <a:rPr lang="fr-FR" sz="1100" b="1">
                <a:solidFill>
                  <a:sysClr val="windowText" lastClr="000000"/>
                </a:solidFill>
                <a:latin typeface="Arial" pitchFamily="34" charset="0"/>
                <a:cs typeface="Arial" pitchFamily="34" charset="0"/>
              </a:rPr>
              <a:t>Penser à bien conserver votre identifiant et adresse mail de connexion</a:t>
            </a:r>
            <a:endParaRPr lang="fr-FR" sz="1100">
              <a:solidFill>
                <a:sysClr val="windowText" lastClr="000000"/>
              </a:solidFill>
            </a:endParaRPr>
          </a:p>
        </p:txBody>
      </p:sp>
      <p:pic>
        <p:nvPicPr>
          <p:cNvPr id="3074" name="Picture 2" descr="Pense-bête – LONDRES 20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3559" y="5634347"/>
            <a:ext cx="494665" cy="602965"/>
          </a:xfrm>
          <a:prstGeom prst="rect">
            <a:avLst/>
          </a:prstGeom>
          <a:noFill/>
          <a:extLst>
            <a:ext uri="{909E8E84-426E-40DD-AFC4-6F175D3DCCD1}">
              <a14:hiddenFill xmlns:a14="http://schemas.microsoft.com/office/drawing/2010/main">
                <a:solidFill>
                  <a:srgbClr val="FFFFFF"/>
                </a:solidFill>
              </a14:hiddenFill>
            </a:ext>
          </a:extLst>
        </p:spPr>
      </p:pic>
      <p:pic>
        <p:nvPicPr>
          <p:cNvPr id="15" name="Espace réservé pour une image  5" descr="Espace porteurs de projet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508103" y="765105"/>
            <a:ext cx="3108891" cy="1583775"/>
          </a:xfrm>
          <a:prstGeom prst="rect">
            <a:avLst/>
          </a:prstGeom>
        </p:spPr>
      </p:pic>
      <p:sp>
        <p:nvSpPr>
          <p:cNvPr id="7" name="AutoShape 3"/>
          <p:cNvSpPr>
            <a:spLocks noChangeArrowheads="1"/>
          </p:cNvSpPr>
          <p:nvPr/>
        </p:nvSpPr>
        <p:spPr bwMode="auto">
          <a:xfrm>
            <a:off x="621364" y="1268760"/>
            <a:ext cx="4382684" cy="792088"/>
          </a:xfrm>
          <a:prstGeom prst="wedgeRoundRectCallout">
            <a:avLst>
              <a:gd name="adj1" fmla="val 87931"/>
              <a:gd name="adj2" fmla="val 52742"/>
              <a:gd name="adj3" fmla="val 16667"/>
            </a:avLst>
          </a:prstGeom>
          <a:solidFill>
            <a:srgbClr val="FFFFFF"/>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100000"/>
              </a:lnSpc>
              <a:spcBef>
                <a:spcPct val="0"/>
              </a:spcBef>
              <a:spcAft>
                <a:spcPct val="0"/>
              </a:spcAft>
              <a:buClrTx/>
              <a:buSzTx/>
              <a:tabLst/>
            </a:pPr>
            <a:r>
              <a:rPr kumimoji="0" lang="fr-FR" sz="1200" b="0" i="0" u="none" strike="noStrike" cap="none" normalizeH="0" baseline="0">
                <a:ln>
                  <a:noFill/>
                </a:ln>
                <a:solidFill>
                  <a:schemeClr val="tx1"/>
                </a:solidFill>
                <a:effectLst/>
                <a:latin typeface="Arial" pitchFamily="34" charset="0"/>
                <a:cs typeface="Arial" pitchFamily="34" charset="0"/>
              </a:rPr>
              <a:t>❶ Cliquer sur </a:t>
            </a:r>
            <a:r>
              <a:rPr kumimoji="0" lang="fr-FR" sz="1200" b="1" i="0" u="sng" strike="noStrike" cap="none" normalizeH="0" baseline="0">
                <a:ln>
                  <a:noFill/>
                </a:ln>
                <a:solidFill>
                  <a:srgbClr val="8DBC48"/>
                </a:solidFill>
                <a:effectLst/>
                <a:latin typeface="Arial" pitchFamily="34" charset="0"/>
                <a:cs typeface="Arial" pitchFamily="34" charset="0"/>
              </a:rPr>
              <a:t>« Créer un compte »</a:t>
            </a:r>
            <a:r>
              <a:rPr kumimoji="0" lang="fr-FR" sz="1200" i="0" strike="noStrike" cap="none" normalizeH="0">
                <a:ln>
                  <a:noFill/>
                </a:ln>
                <a:solidFill>
                  <a:srgbClr val="8DBC48"/>
                </a:solidFill>
                <a:effectLst/>
                <a:latin typeface="Arial" pitchFamily="34" charset="0"/>
                <a:cs typeface="Arial" pitchFamily="34" charset="0"/>
              </a:rPr>
              <a:t> </a:t>
            </a:r>
          </a:p>
          <a:p>
            <a:pPr marL="180975" marR="0" lvl="0" indent="-180975" algn="l" defTabSz="914400" rtl="0" eaLnBrk="1" fontAlgn="base" latinLnBrk="0" hangingPunct="1">
              <a:lnSpc>
                <a:spcPct val="100000"/>
              </a:lnSpc>
              <a:spcBef>
                <a:spcPct val="0"/>
              </a:spcBef>
              <a:spcAft>
                <a:spcPct val="0"/>
              </a:spcAft>
              <a:buClrTx/>
              <a:buSzTx/>
              <a:buFont typeface="Wingdings 2"/>
              <a:buChar char="u"/>
              <a:tabLst/>
            </a:pPr>
            <a:endParaRPr lang="fr-FR" sz="600">
              <a:solidFill>
                <a:srgbClr val="8DBC48"/>
              </a:solidFill>
              <a:latin typeface="Arial" pitchFamily="34" charset="0"/>
              <a:cs typeface="Arial" pitchFamily="34" charset="0"/>
            </a:endParaRPr>
          </a:p>
          <a:p>
            <a:pPr marR="0" lvl="0" algn="l" defTabSz="914400" rtl="0" eaLnBrk="1" fontAlgn="base" latinLnBrk="0" hangingPunct="1">
              <a:lnSpc>
                <a:spcPct val="100000"/>
              </a:lnSpc>
              <a:spcBef>
                <a:spcPct val="0"/>
              </a:spcBef>
              <a:spcAft>
                <a:spcPct val="0"/>
              </a:spcAft>
              <a:buClrTx/>
              <a:buSzTx/>
              <a:tabLst/>
            </a:pPr>
            <a:r>
              <a:rPr lang="fr-FR" sz="1200">
                <a:latin typeface="Arial" pitchFamily="34" charset="0"/>
                <a:cs typeface="Arial" pitchFamily="34" charset="0"/>
              </a:rPr>
              <a:t>Si vous avez reçu un mail de l’administrateur du tiers vous invitant à créer votre compte, passer directement à l’étape 2.</a:t>
            </a:r>
            <a:endParaRPr kumimoji="0" lang="fr-FR" sz="1200" i="0" strike="noStrike" cap="none" normalizeH="0">
              <a:ln>
                <a:noFill/>
              </a:ln>
              <a:solidFill>
                <a:schemeClr val="tx1"/>
              </a:solidFill>
              <a:effectLst/>
              <a:latin typeface="Arial" pitchFamily="34" charset="0"/>
              <a:cs typeface="Arial" pitchFamily="34" charset="0"/>
            </a:endParaRPr>
          </a:p>
          <a:p>
            <a:pPr marR="0" lvl="0" algn="l" defTabSz="914400" rtl="0" eaLnBrk="1" fontAlgn="base" latinLnBrk="0" hangingPunct="1">
              <a:lnSpc>
                <a:spcPct val="100000"/>
              </a:lnSpc>
              <a:spcBef>
                <a:spcPct val="0"/>
              </a:spcBef>
              <a:spcAft>
                <a:spcPct val="0"/>
              </a:spcAft>
              <a:buClrTx/>
              <a:buSzTx/>
              <a:tabLst/>
            </a:pPr>
            <a:endParaRPr kumimoji="0" lang="fr-FR" sz="1400" i="0" strike="noStrike" cap="none" normalizeH="0" baseline="0">
              <a:ln>
                <a:noFill/>
              </a:ln>
              <a:solidFill>
                <a:schemeClr val="tx1"/>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pitchFamily="34" charset="0"/>
              <a:cs typeface="Arial" pitchFamily="34" charset="0"/>
            </a:endParaRPr>
          </a:p>
        </p:txBody>
      </p:sp>
      <p:pic>
        <p:nvPicPr>
          <p:cNvPr id="3076" name="Picture 4" descr="CINQ POINTS DE VIGILAN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099" y="4237801"/>
            <a:ext cx="556456" cy="55645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mistral media – le blog | Le contrat de régie publicitaire : le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7" name="Picture 4" descr="CINQ POINTS DE VIGILAN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136" y="5985336"/>
            <a:ext cx="468000" cy="4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326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i="1" u="sng"/>
              <a:t>Page d’accueil de votre espace personnel</a:t>
            </a: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11</a:t>
            </a:fld>
            <a:endParaRPr lang="fr-FR"/>
          </a:p>
        </p:txBody>
      </p:sp>
      <p:pic>
        <p:nvPicPr>
          <p:cNvPr id="12" name="Espace réservé pour une image  5" descr="Espace Usag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39552" y="2276872"/>
            <a:ext cx="7902112" cy="2403864"/>
          </a:xfrm>
          <a:prstGeom prst="rect">
            <a:avLst/>
          </a:prstGeom>
        </p:spPr>
      </p:pic>
      <p:sp>
        <p:nvSpPr>
          <p:cNvPr id="7" name="AutoShape 6"/>
          <p:cNvSpPr>
            <a:spLocks noChangeArrowheads="1"/>
          </p:cNvSpPr>
          <p:nvPr/>
        </p:nvSpPr>
        <p:spPr bwMode="auto">
          <a:xfrm>
            <a:off x="6380488" y="980728"/>
            <a:ext cx="2511992" cy="936104"/>
          </a:xfrm>
          <a:prstGeom prst="wedgeRoundRectCallout">
            <a:avLst>
              <a:gd name="adj1" fmla="val 21912"/>
              <a:gd name="adj2" fmla="val 127185"/>
              <a:gd name="adj3" fmla="val 16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sng" strike="noStrike" cap="none" normalizeH="0" baseline="0">
                <a:ln>
                  <a:noFill/>
                </a:ln>
                <a:solidFill>
                  <a:srgbClr val="8DBC48"/>
                </a:solidFill>
                <a:effectLst/>
                <a:latin typeface="Arial" pitchFamily="34" charset="0"/>
                <a:cs typeface="Arial" pitchFamily="34" charset="0"/>
              </a:rPr>
              <a:t>Espace personnel</a:t>
            </a:r>
            <a:r>
              <a:rPr lang="fr-FR" sz="1200" b="1" u="sng">
                <a:solidFill>
                  <a:srgbClr val="8DBC48"/>
                </a:solidFill>
                <a:latin typeface="Arial" pitchFamily="34" charset="0"/>
                <a:cs typeface="Arial" pitchFamily="34" charset="0"/>
              </a:rPr>
              <a:t> :</a:t>
            </a:r>
            <a:endParaRPr kumimoji="0" lang="fr-FR" sz="1200" b="1" i="0" u="sng" strike="noStrike" cap="none" normalizeH="0" baseline="0">
              <a:ln>
                <a:noFill/>
              </a:ln>
              <a:solidFill>
                <a:schemeClr val="tx1"/>
              </a:solidFill>
              <a:effectLst/>
              <a:latin typeface="Arial" pitchFamily="34" charset="0"/>
              <a:cs typeface="Arial" pitchFamily="34" charset="0"/>
            </a:endParaRPr>
          </a:p>
          <a:p>
            <a:pPr marL="182563" marR="0" lvl="0" indent="-182563" algn="l" defTabSz="914400" rtl="0" eaLnBrk="1" fontAlgn="base" latinLnBrk="0" hangingPunct="1">
              <a:lnSpc>
                <a:spcPct val="100000"/>
              </a:lnSpc>
              <a:spcBef>
                <a:spcPct val="0"/>
              </a:spcBef>
              <a:spcAft>
                <a:spcPct val="0"/>
              </a:spcAft>
              <a:buClrTx/>
              <a:buSzTx/>
              <a:buFont typeface="Arial" pitchFamily="34" charset="0"/>
              <a:buChar char="•"/>
              <a:tabLst/>
            </a:pPr>
            <a:r>
              <a:rPr kumimoji="0" lang="fr-FR" sz="1200" b="0" i="0" u="none" strike="noStrike" cap="none" normalizeH="0" baseline="0">
                <a:ln>
                  <a:noFill/>
                </a:ln>
                <a:solidFill>
                  <a:schemeClr val="tx1"/>
                </a:solidFill>
                <a:effectLst/>
                <a:latin typeface="Arial" pitchFamily="34" charset="0"/>
                <a:cs typeface="Arial" pitchFamily="34" charset="0"/>
              </a:rPr>
              <a:t>Gestion de mon compte (informations</a:t>
            </a:r>
            <a:r>
              <a:rPr kumimoji="0" lang="fr-FR" sz="1200" b="0" i="0" u="none" strike="noStrike" cap="none" normalizeH="0">
                <a:ln>
                  <a:noFill/>
                </a:ln>
                <a:solidFill>
                  <a:schemeClr val="tx1"/>
                </a:solidFill>
                <a:effectLst/>
                <a:latin typeface="Arial" pitchFamily="34" charset="0"/>
                <a:cs typeface="Arial" pitchFamily="34" charset="0"/>
              </a:rPr>
              <a:t> </a:t>
            </a:r>
            <a:r>
              <a:rPr kumimoji="0" lang="fr-FR" sz="1200" b="0" i="0" u="none" strike="noStrike" cap="none" normalizeH="0" baseline="0">
                <a:ln>
                  <a:noFill/>
                </a:ln>
                <a:solidFill>
                  <a:schemeClr val="tx1"/>
                </a:solidFill>
                <a:effectLst/>
                <a:latin typeface="Arial" pitchFamily="34" charset="0"/>
                <a:cs typeface="Arial" pitchFamily="34" charset="0"/>
              </a:rPr>
              <a:t>personnelles)</a:t>
            </a:r>
          </a:p>
          <a:p>
            <a:pPr marL="182563" marR="0" lvl="0" indent="-182563" algn="l" defTabSz="914400" rtl="0" eaLnBrk="1" fontAlgn="base" latinLnBrk="0" hangingPunct="1">
              <a:lnSpc>
                <a:spcPct val="100000"/>
              </a:lnSpc>
              <a:spcBef>
                <a:spcPct val="0"/>
              </a:spcBef>
              <a:spcAft>
                <a:spcPct val="0"/>
              </a:spcAft>
              <a:buClrTx/>
              <a:buSzTx/>
              <a:buFont typeface="Arial" pitchFamily="34" charset="0"/>
              <a:buChar char="•"/>
              <a:tabLst/>
            </a:pPr>
            <a:r>
              <a:rPr kumimoji="0" lang="fr-FR" sz="1200" b="0" i="0" u="none" strike="noStrike" cap="none" normalizeH="0" baseline="0">
                <a:ln>
                  <a:noFill/>
                </a:ln>
                <a:solidFill>
                  <a:schemeClr val="tx1"/>
                </a:solidFill>
                <a:effectLst/>
                <a:latin typeface="Arial" pitchFamily="34" charset="0"/>
                <a:cs typeface="Arial" pitchFamily="34" charset="0"/>
              </a:rPr>
              <a:t>Déconnexion </a:t>
            </a:r>
            <a:endParaRPr kumimoji="0" lang="fr-FR" sz="2800" b="0" i="0" u="none" strike="noStrike" cap="none" normalizeH="0" baseline="0">
              <a:ln>
                <a:noFill/>
              </a:ln>
              <a:solidFill>
                <a:schemeClr val="tx1"/>
              </a:solidFill>
              <a:effectLst/>
              <a:latin typeface="Arial" pitchFamily="34" charset="0"/>
              <a:cs typeface="Arial" pitchFamily="34" charset="0"/>
            </a:endParaRPr>
          </a:p>
        </p:txBody>
      </p:sp>
      <p:sp>
        <p:nvSpPr>
          <p:cNvPr id="6" name="AutoShape 5"/>
          <p:cNvSpPr>
            <a:spLocks noChangeArrowheads="1"/>
          </p:cNvSpPr>
          <p:nvPr/>
        </p:nvSpPr>
        <p:spPr bwMode="auto">
          <a:xfrm>
            <a:off x="3779912" y="1343572"/>
            <a:ext cx="2304256" cy="789284"/>
          </a:xfrm>
          <a:prstGeom prst="wedgeRoundRectCallout">
            <a:avLst>
              <a:gd name="adj1" fmla="val 116292"/>
              <a:gd name="adj2" fmla="val 132476"/>
              <a:gd name="adj3" fmla="val 16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100000"/>
              </a:lnSpc>
              <a:spcBef>
                <a:spcPct val="0"/>
              </a:spcBef>
              <a:spcAft>
                <a:spcPct val="0"/>
              </a:spcAft>
              <a:buClrTx/>
              <a:buSzTx/>
              <a:tabLst/>
            </a:pPr>
            <a:r>
              <a:rPr kumimoji="0" lang="fr-FR" sz="1200" b="1" i="0" u="sng" strike="noStrike" cap="none" normalizeH="0" baseline="0">
                <a:ln>
                  <a:noFill/>
                </a:ln>
                <a:solidFill>
                  <a:srgbClr val="8DBC48"/>
                </a:solidFill>
                <a:effectLst/>
                <a:latin typeface="Arial" pitchFamily="34" charset="0"/>
                <a:cs typeface="Arial" pitchFamily="34" charset="0"/>
              </a:rPr>
              <a:t>Espace de notifications :</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fr-FR" sz="1200" b="0" i="0" u="none" strike="noStrike" cap="none" normalizeH="0" baseline="0">
                <a:ln>
                  <a:noFill/>
                </a:ln>
                <a:solidFill>
                  <a:schemeClr val="tx1"/>
                </a:solidFill>
                <a:effectLst/>
                <a:latin typeface="Arial" pitchFamily="34" charset="0"/>
                <a:cs typeface="Arial" pitchFamily="34" charset="0"/>
              </a:rPr>
              <a:t>Sollicitations</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fr-FR" sz="1200" b="0" i="0" u="none" strike="noStrike" cap="none" normalizeH="0" baseline="0">
                <a:ln>
                  <a:noFill/>
                </a:ln>
                <a:solidFill>
                  <a:schemeClr val="tx1"/>
                </a:solidFill>
                <a:effectLst/>
                <a:latin typeface="Arial" pitchFamily="34" charset="0"/>
                <a:cs typeface="Arial" pitchFamily="34" charset="0"/>
              </a:rPr>
              <a:t>Echanges</a:t>
            </a:r>
            <a:endParaRPr kumimoji="0" lang="fr-FR" sz="2800" b="0" i="0" u="none" strike="noStrike" cap="none" normalizeH="0" baseline="0">
              <a:ln>
                <a:noFill/>
              </a:ln>
              <a:solidFill>
                <a:schemeClr val="tx1"/>
              </a:solidFill>
              <a:effectLst/>
              <a:latin typeface="Arial" pitchFamily="34" charset="0"/>
              <a:cs typeface="Arial" pitchFamily="34" charset="0"/>
            </a:endParaRPr>
          </a:p>
        </p:txBody>
      </p:sp>
      <p:sp>
        <p:nvSpPr>
          <p:cNvPr id="5" name="AutoShape 4"/>
          <p:cNvSpPr>
            <a:spLocks noChangeArrowheads="1"/>
          </p:cNvSpPr>
          <p:nvPr/>
        </p:nvSpPr>
        <p:spPr bwMode="auto">
          <a:xfrm>
            <a:off x="841885" y="5085184"/>
            <a:ext cx="4104456" cy="1188132"/>
          </a:xfrm>
          <a:prstGeom prst="wedgeRoundRectCallout">
            <a:avLst>
              <a:gd name="adj1" fmla="val -11528"/>
              <a:gd name="adj2" fmla="val -100432"/>
              <a:gd name="adj3" fmla="val 16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sng" strike="noStrike" cap="none" normalizeH="0" baseline="0">
                <a:ln>
                  <a:noFill/>
                </a:ln>
                <a:solidFill>
                  <a:srgbClr val="8DBC48"/>
                </a:solidFill>
                <a:effectLst/>
                <a:latin typeface="Arial" pitchFamily="34" charset="0"/>
                <a:cs typeface="Arial" pitchFamily="34" charset="0"/>
              </a:rPr>
              <a:t>Espace  Mes demandes d’aides :</a:t>
            </a:r>
            <a:endParaRPr kumimoji="0" lang="fr-FR" sz="1200" b="0" i="0" u="sng" strike="noStrike" cap="none" normalizeH="0" baseline="0">
              <a:ln>
                <a:noFill/>
              </a:ln>
              <a:solidFill>
                <a:schemeClr val="tx1"/>
              </a:solidFill>
              <a:effectLst/>
              <a:latin typeface="Arial" pitchFamily="34" charset="0"/>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fr-FR" sz="1200" b="0" i="0" u="none" strike="noStrike" cap="none" normalizeH="0" baseline="0">
                <a:ln>
                  <a:noFill/>
                </a:ln>
                <a:solidFill>
                  <a:schemeClr val="tx1"/>
                </a:solidFill>
                <a:effectLst/>
                <a:latin typeface="Arial" pitchFamily="34" charset="0"/>
                <a:cs typeface="Arial" pitchFamily="34" charset="0"/>
              </a:rPr>
              <a:t>Déposer des demandes</a:t>
            </a:r>
            <a:endParaRPr lang="fr-FR" sz="1200">
              <a:latin typeface="Arial" pitchFamily="34" charset="0"/>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lang="fr-FR" sz="1200">
                <a:latin typeface="Arial" pitchFamily="34" charset="0"/>
                <a:cs typeface="Arial" pitchFamily="34" charset="0"/>
              </a:rPr>
              <a:t>S</a:t>
            </a:r>
            <a:r>
              <a:rPr kumimoji="0" lang="fr-FR" sz="1200" b="0" i="0" u="none" strike="noStrike" cap="none" normalizeH="0" baseline="0">
                <a:ln>
                  <a:noFill/>
                </a:ln>
                <a:solidFill>
                  <a:schemeClr val="tx1"/>
                </a:solidFill>
                <a:effectLst/>
                <a:latin typeface="Arial" pitchFamily="34" charset="0"/>
                <a:cs typeface="Arial" pitchFamily="34" charset="0"/>
              </a:rPr>
              <a:t>uivre les demandes </a:t>
            </a:r>
            <a:r>
              <a:rPr kumimoji="0" lang="fr-FR" sz="1200" b="0" i="0" u="none" strike="noStrike" cap="none" normalizeH="0">
                <a:ln>
                  <a:noFill/>
                </a:ln>
                <a:solidFill>
                  <a:schemeClr val="tx1"/>
                </a:solidFill>
                <a:effectLst/>
                <a:latin typeface="Arial" pitchFamily="34" charset="0"/>
                <a:cs typeface="Arial" pitchFamily="34" charset="0"/>
              </a:rPr>
              <a:t>:</a:t>
            </a:r>
          </a:p>
          <a:p>
            <a:pPr marR="0" lvl="0" algn="l" defTabSz="914400" rtl="0" eaLnBrk="1" fontAlgn="base" latinLnBrk="0" hangingPunct="1">
              <a:lnSpc>
                <a:spcPct val="100000"/>
              </a:lnSpc>
              <a:spcBef>
                <a:spcPct val="0"/>
              </a:spcBef>
              <a:spcAft>
                <a:spcPct val="0"/>
              </a:spcAft>
              <a:buClrTx/>
              <a:buSzTx/>
              <a:tabLst/>
            </a:pPr>
            <a:r>
              <a:rPr lang="fr-FR" sz="1200">
                <a:latin typeface="Arial" pitchFamily="34" charset="0"/>
                <a:cs typeface="Arial" pitchFamily="34" charset="0"/>
              </a:rPr>
              <a:t>Suivi de vos demandes mais également celles transmises par les autres comptes de votre tiers</a:t>
            </a:r>
            <a:endParaRPr kumimoji="0" lang="fr-FR" sz="1200" b="0" i="1"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4986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1176" y="418654"/>
            <a:ext cx="8579296" cy="778098"/>
          </a:xfrm>
        </p:spPr>
        <p:txBody>
          <a:bodyPr>
            <a:normAutofit fontScale="90000"/>
          </a:bodyPr>
          <a:lstStyle/>
          <a:p>
            <a:r>
              <a:rPr lang="fr-FR" sz="2700"/>
              <a:t>Vous avez perdu vos identifiants de connexion : </a:t>
            </a:r>
            <a:br>
              <a:rPr lang="fr-FR" sz="2700"/>
            </a:br>
            <a:r>
              <a:rPr lang="fr-FR" sz="2700" u="none"/>
              <a:t>Comment les récupérer ?</a:t>
            </a:r>
            <a:r>
              <a:rPr lang="fr-FR" b="1"/>
              <a:t/>
            </a:r>
            <a:br>
              <a:rPr lang="fr-FR" b="1"/>
            </a:br>
            <a:endParaRPr lang="fr-FR" b="1"/>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12</a:t>
            </a:fld>
            <a:endParaRPr lang="fr-FR"/>
          </a:p>
        </p:txBody>
      </p:sp>
      <p:sp>
        <p:nvSpPr>
          <p:cNvPr id="8" name="ZoneTexte 7"/>
          <p:cNvSpPr txBox="1"/>
          <p:nvPr/>
        </p:nvSpPr>
        <p:spPr>
          <a:xfrm>
            <a:off x="755576" y="6021288"/>
            <a:ext cx="7128792" cy="492443"/>
          </a:xfrm>
          <a:prstGeom prst="rect">
            <a:avLst/>
          </a:prstGeom>
          <a:noFill/>
          <a:ln>
            <a:solidFill>
              <a:schemeClr val="tx1"/>
            </a:solidFill>
          </a:ln>
        </p:spPr>
        <p:txBody>
          <a:bodyPr wrap="square" rtlCol="0">
            <a:spAutoFit/>
          </a:bodyPr>
          <a:lstStyle/>
          <a:p>
            <a:r>
              <a:rPr lang="fr-FR" sz="1200">
                <a:latin typeface="Arial" pitchFamily="34" charset="0"/>
                <a:cs typeface="Arial" pitchFamily="34" charset="0"/>
              </a:rPr>
              <a:t>Si vous avez oublié votre </a:t>
            </a:r>
            <a:r>
              <a:rPr lang="fr-FR" sz="1200" b="1">
                <a:latin typeface="Arial" pitchFamily="34" charset="0"/>
                <a:cs typeface="Arial" pitchFamily="34" charset="0"/>
              </a:rPr>
              <a:t>adresse mail de connexion</a:t>
            </a:r>
            <a:r>
              <a:rPr lang="fr-FR" sz="1200">
                <a:latin typeface="Arial" pitchFamily="34" charset="0"/>
                <a:cs typeface="Arial" pitchFamily="34" charset="0"/>
              </a:rPr>
              <a:t>, contacter l’administrateur de votre tiers. </a:t>
            </a:r>
          </a:p>
          <a:p>
            <a:r>
              <a:rPr lang="fr-FR" sz="1200" i="1">
                <a:latin typeface="Arial" pitchFamily="34" charset="0"/>
                <a:cs typeface="Arial" pitchFamily="34" charset="0"/>
              </a:rPr>
              <a:t>Attention, ce dernier n’a pas accès à votre mot de passe. Vous seul pouvez le récupérer</a:t>
            </a:r>
            <a:r>
              <a:rPr lang="fr-FR" sz="1400"/>
              <a:t>.</a:t>
            </a:r>
          </a:p>
        </p:txBody>
      </p:sp>
      <p:cxnSp>
        <p:nvCxnSpPr>
          <p:cNvPr id="9" name="Connecteur droit 8"/>
          <p:cNvCxnSpPr/>
          <p:nvPr/>
        </p:nvCxnSpPr>
        <p:spPr>
          <a:xfrm flipV="1">
            <a:off x="4085106" y="4653136"/>
            <a:ext cx="54846" cy="155997"/>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Espace réservé pour une image  5" descr="Espace porteurs de projet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004048" y="1196752"/>
            <a:ext cx="3456384" cy="1815610"/>
          </a:xfrm>
          <a:prstGeom prst="rect">
            <a:avLst/>
          </a:prstGeom>
        </p:spPr>
      </p:pic>
      <p:sp>
        <p:nvSpPr>
          <p:cNvPr id="6" name="AutoShape 2"/>
          <p:cNvSpPr>
            <a:spLocks noChangeArrowheads="1"/>
          </p:cNvSpPr>
          <p:nvPr/>
        </p:nvSpPr>
        <p:spPr bwMode="auto">
          <a:xfrm>
            <a:off x="1259632" y="1556792"/>
            <a:ext cx="3057325" cy="822084"/>
          </a:xfrm>
          <a:prstGeom prst="wedgeRoundRectCallout">
            <a:avLst>
              <a:gd name="adj1" fmla="val 103125"/>
              <a:gd name="adj2" fmla="val 67984"/>
              <a:gd name="adj3" fmla="val 16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itchFamily="34" charset="0"/>
                <a:cs typeface="Arial" pitchFamily="34" charset="0"/>
              </a:rPr>
              <a:t>Sur la plage d’accueil de la plateforme, cliquer sur « </a:t>
            </a:r>
            <a:r>
              <a:rPr kumimoji="0" lang="fr-FR" sz="1200" b="1" i="0" u="none" strike="noStrike" cap="none" normalizeH="0" baseline="0">
                <a:ln>
                  <a:noFill/>
                </a:ln>
                <a:solidFill>
                  <a:srgbClr val="8DBC48"/>
                </a:solidFill>
                <a:effectLst/>
                <a:latin typeface="Arial" pitchFamily="34" charset="0"/>
                <a:cs typeface="Arial" pitchFamily="34" charset="0"/>
              </a:rPr>
              <a:t>Récupérer mes informations de connexion </a:t>
            </a:r>
            <a:r>
              <a:rPr kumimoji="0" lang="fr-FR" sz="1200" b="0" i="0" u="none" strike="noStrike" cap="none" normalizeH="0" baseline="0">
                <a:ln>
                  <a:noFill/>
                </a:ln>
                <a:solidFill>
                  <a:schemeClr val="tx1"/>
                </a:solidFill>
                <a:effectLst/>
                <a:latin typeface="Arial" pitchFamily="34" charset="0"/>
                <a:cs typeface="Arial" pitchFamily="34" charset="0"/>
              </a:rPr>
              <a:t>»</a:t>
            </a:r>
            <a:endParaRPr kumimoji="0" lang="fr-FR" sz="2800" b="0" i="0" u="none" strike="noStrike" cap="none" normalizeH="0" baseline="0">
              <a:ln>
                <a:noFill/>
              </a:ln>
              <a:solidFill>
                <a:schemeClr val="tx1"/>
              </a:solidFill>
              <a:effectLst/>
              <a:latin typeface="Arial" pitchFamily="34" charset="0"/>
              <a:cs typeface="Arial" pitchFamily="34" charset="0"/>
            </a:endParaRPr>
          </a:p>
        </p:txBody>
      </p:sp>
      <p:pic>
        <p:nvPicPr>
          <p:cNvPr id="13" name="Espace réservé pour une image  5" descr="Espace porteurs de projet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83568" y="2945499"/>
            <a:ext cx="3521132" cy="2859765"/>
          </a:xfrm>
          <a:prstGeom prst="rect">
            <a:avLst/>
          </a:prstGeom>
        </p:spPr>
      </p:pic>
      <p:sp>
        <p:nvSpPr>
          <p:cNvPr id="7" name="AutoShape 3"/>
          <p:cNvSpPr>
            <a:spLocks noChangeArrowheads="1"/>
          </p:cNvSpPr>
          <p:nvPr/>
        </p:nvSpPr>
        <p:spPr bwMode="auto">
          <a:xfrm>
            <a:off x="5004048" y="3501008"/>
            <a:ext cx="2664296" cy="1728192"/>
          </a:xfrm>
          <a:prstGeom prst="wedgeRoundRectCallout">
            <a:avLst>
              <a:gd name="adj1" fmla="val -84890"/>
              <a:gd name="adj2" fmla="val -2799"/>
              <a:gd name="adj3" fmla="val 16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rgbClr val="8DBC48"/>
                </a:solidFill>
                <a:effectLst/>
                <a:latin typeface="Arial" pitchFamily="34" charset="0"/>
                <a:cs typeface="Arial" pitchFamily="34" charset="0"/>
              </a:rPr>
              <a:t>Renseigner</a:t>
            </a:r>
            <a:r>
              <a:rPr kumimoji="0" lang="fr-FR" sz="12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Arial" pitchFamily="34" charset="0"/>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lang="fr-FR" sz="1200">
                <a:latin typeface="Arial" pitchFamily="34" charset="0"/>
                <a:cs typeface="Arial" pitchFamily="34" charset="0"/>
              </a:rPr>
              <a:t>V</a:t>
            </a:r>
            <a:r>
              <a:rPr kumimoji="0" lang="fr-FR" sz="1200" b="0" i="0" u="none" strike="noStrike" cap="none" normalizeH="0" baseline="0">
                <a:ln>
                  <a:noFill/>
                </a:ln>
                <a:solidFill>
                  <a:schemeClr val="tx1"/>
                </a:solidFill>
                <a:effectLst/>
                <a:latin typeface="Arial" pitchFamily="34" charset="0"/>
                <a:cs typeface="Arial" pitchFamily="34" charset="0"/>
              </a:rPr>
              <a:t>otre adresse mail pour </a:t>
            </a:r>
            <a:r>
              <a:rPr kumimoji="0" lang="fr-FR" sz="1200" b="1" i="0" u="none" strike="noStrike" cap="none" normalizeH="0" baseline="0">
                <a:ln>
                  <a:noFill/>
                </a:ln>
                <a:solidFill>
                  <a:schemeClr val="tx1"/>
                </a:solidFill>
                <a:effectLst/>
                <a:latin typeface="Arial" pitchFamily="34" charset="0"/>
                <a:cs typeface="Arial" pitchFamily="34" charset="0"/>
              </a:rPr>
              <a:t>récupérer votre identifiant</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endParaRPr lang="fr-FR" sz="1200" b="1">
              <a:latin typeface="Arial" pitchFamily="34" charset="0"/>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fr-FR" sz="1200" b="0" i="0" u="none" strike="noStrike" cap="none" normalizeH="0" baseline="0">
                <a:ln>
                  <a:noFill/>
                </a:ln>
                <a:solidFill>
                  <a:schemeClr val="tx1"/>
                </a:solidFill>
                <a:effectLst/>
                <a:latin typeface="Arial" pitchFamily="34" charset="0"/>
                <a:cs typeface="Arial" pitchFamily="34" charset="0"/>
              </a:rPr>
              <a:t>Votre adresse mail ou identifiant pour </a:t>
            </a:r>
            <a:r>
              <a:rPr kumimoji="0" lang="fr-FR" sz="1200" b="1" i="0" u="none" strike="noStrike" cap="none" normalizeH="0" baseline="0">
                <a:ln>
                  <a:noFill/>
                </a:ln>
                <a:solidFill>
                  <a:schemeClr val="tx1"/>
                </a:solidFill>
                <a:effectLst/>
                <a:latin typeface="Arial" pitchFamily="34" charset="0"/>
                <a:cs typeface="Arial" pitchFamily="34" charset="0"/>
              </a:rPr>
              <a:t>réinitialiser votre mot de passe</a:t>
            </a:r>
            <a:r>
              <a:rPr kumimoji="0" lang="fr-FR" sz="1200" b="0" i="0" u="none" strike="noStrike" cap="none" normalizeH="0" baseline="0">
                <a:ln>
                  <a:noFill/>
                </a:ln>
                <a:solidFill>
                  <a:schemeClr val="tx1"/>
                </a:solidFill>
                <a:effectLst/>
                <a:latin typeface="Arial" pitchFamily="34" charset="0"/>
                <a:cs typeface="Arial" pitchFamily="34" charset="0"/>
              </a:rPr>
              <a:t> </a:t>
            </a:r>
          </a:p>
        </p:txBody>
      </p:sp>
      <p:pic>
        <p:nvPicPr>
          <p:cNvPr id="11" name="Picture 2" descr="Pense-bête – LONDRES 20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619" y="6021288"/>
            <a:ext cx="383941" cy="4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341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a:t>Vos informations personnelles ont changé :</a:t>
            </a:r>
            <a:br>
              <a:rPr lang="fr-FR"/>
            </a:br>
            <a:r>
              <a:rPr lang="fr-FR" u="none"/>
              <a:t>Comment les modifier ?</a:t>
            </a: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13</a:t>
            </a:fld>
            <a:endParaRPr lang="fr-FR"/>
          </a:p>
        </p:txBody>
      </p:sp>
      <p:pic>
        <p:nvPicPr>
          <p:cNvPr id="11" name="Espace réservé pour une image  5" descr="Greenshot Éditeur d'Imag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171203" y="354878"/>
            <a:ext cx="1073205" cy="1994002"/>
          </a:xfrm>
          <a:prstGeom prst="rect">
            <a:avLst/>
          </a:prstGeom>
        </p:spPr>
      </p:pic>
      <p:sp>
        <p:nvSpPr>
          <p:cNvPr id="10" name="AutoShape 4"/>
          <p:cNvSpPr>
            <a:spLocks noChangeArrowheads="1"/>
          </p:cNvSpPr>
          <p:nvPr/>
        </p:nvSpPr>
        <p:spPr bwMode="auto">
          <a:xfrm>
            <a:off x="1547664" y="1365399"/>
            <a:ext cx="4674790" cy="479425"/>
          </a:xfrm>
          <a:prstGeom prst="wedgeRoundRectCallout">
            <a:avLst>
              <a:gd name="adj1" fmla="val 71802"/>
              <a:gd name="adj2" fmla="val 18983"/>
              <a:gd name="adj3" fmla="val 16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fr-FR" sz="1200">
                <a:latin typeface="Arial" pitchFamily="34" charset="0"/>
                <a:cs typeface="Arial" pitchFamily="34" charset="0"/>
              </a:rPr>
              <a:t>Cliquer sur votre compte personnel, puis « </a:t>
            </a:r>
            <a:r>
              <a:rPr lang="fr-FR" sz="1200" b="1">
                <a:solidFill>
                  <a:srgbClr val="8DBC48"/>
                </a:solidFill>
                <a:latin typeface="Arial" pitchFamily="34" charset="0"/>
                <a:cs typeface="Arial" pitchFamily="34" charset="0"/>
              </a:rPr>
              <a:t>mon compte</a:t>
            </a:r>
            <a:r>
              <a:rPr lang="fr-FR" sz="1200">
                <a:latin typeface="Arial" pitchFamily="34" charset="0"/>
                <a:cs typeface="Arial" pitchFamily="34" charset="0"/>
              </a:rPr>
              <a:t> » pour les mettre à jour</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fr-FR" sz="3200" b="0" i="1" u="none" strike="noStrike" cap="none" normalizeH="0" baseline="0">
              <a:ln>
                <a:noFill/>
              </a:ln>
              <a:solidFill>
                <a:schemeClr val="tx1"/>
              </a:solidFill>
              <a:effectLst/>
              <a:latin typeface="Arial" pitchFamily="34" charset="0"/>
              <a:cs typeface="Arial" pitchFamily="34" charset="0"/>
            </a:endParaRPr>
          </a:p>
        </p:txBody>
      </p:sp>
      <p:pic>
        <p:nvPicPr>
          <p:cNvPr id="13" name="Espace réservé pour une image  5" descr="Espace Usag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11560" y="2280356"/>
            <a:ext cx="4032448" cy="4285083"/>
          </a:xfrm>
          <a:prstGeom prst="rect">
            <a:avLst/>
          </a:prstGeom>
        </p:spPr>
      </p:pic>
      <p:sp>
        <p:nvSpPr>
          <p:cNvPr id="7" name="AutoShape 4"/>
          <p:cNvSpPr>
            <a:spLocks noChangeArrowheads="1"/>
          </p:cNvSpPr>
          <p:nvPr/>
        </p:nvSpPr>
        <p:spPr bwMode="auto">
          <a:xfrm>
            <a:off x="5292080" y="2686174"/>
            <a:ext cx="2946598" cy="958850"/>
          </a:xfrm>
          <a:prstGeom prst="wedgeRoundRectCallout">
            <a:avLst>
              <a:gd name="adj1" fmla="val -110062"/>
              <a:gd name="adj2" fmla="val 5676"/>
              <a:gd name="adj3" fmla="val 16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sz="1200" b="0" i="0" u="none" strike="noStrike" cap="none" normalizeH="0" baseline="0">
                <a:ln>
                  <a:noFill/>
                </a:ln>
                <a:solidFill>
                  <a:schemeClr val="tx1"/>
                </a:solidFill>
                <a:effectLst/>
                <a:latin typeface="Arial" pitchFamily="34" charset="0"/>
                <a:cs typeface="Arial" pitchFamily="34" charset="0"/>
              </a:rPr>
              <a:t>Modifier son nom/prénom</a:t>
            </a:r>
          </a:p>
          <a:p>
            <a:pPr marL="361950" marR="0" lvl="0" algn="l" defTabSz="914400" rtl="0" eaLnBrk="1" fontAlgn="base" latinLnBrk="0" hangingPunct="1">
              <a:lnSpc>
                <a:spcPct val="100000"/>
              </a:lnSpc>
              <a:spcBef>
                <a:spcPct val="0"/>
              </a:spcBef>
              <a:spcAft>
                <a:spcPts val="1000"/>
              </a:spcAft>
              <a:buClrTx/>
              <a:buSzTx/>
              <a:buFontTx/>
              <a:buNone/>
              <a:tabLst/>
            </a:pPr>
            <a:r>
              <a:rPr lang="fr-FR" sz="1200" i="1">
                <a:latin typeface="Arial" pitchFamily="34" charset="0"/>
                <a:cs typeface="Arial" pitchFamily="34" charset="0"/>
              </a:rPr>
              <a:t>I</a:t>
            </a:r>
            <a:r>
              <a:rPr kumimoji="0" lang="fr-FR" sz="1200" b="0" i="1" u="none" strike="noStrike" cap="none" normalizeH="0" baseline="0">
                <a:ln>
                  <a:noFill/>
                </a:ln>
                <a:solidFill>
                  <a:schemeClr val="tx1"/>
                </a:solidFill>
                <a:effectLst/>
                <a:latin typeface="Arial" pitchFamily="34" charset="0"/>
                <a:cs typeface="Arial" pitchFamily="34" charset="0"/>
              </a:rPr>
              <a:t>l n’est pas possible de modifier son identifiant </a:t>
            </a:r>
            <a:endParaRPr kumimoji="0" lang="fr-FR" sz="2800" b="0" i="1" u="none" strike="noStrike" cap="none" normalizeH="0" baseline="0">
              <a:ln>
                <a:noFill/>
              </a:ln>
              <a:solidFill>
                <a:schemeClr val="tx1"/>
              </a:solidFill>
              <a:effectLst/>
              <a:latin typeface="Arial" pitchFamily="34" charset="0"/>
              <a:cs typeface="Arial" pitchFamily="34" charset="0"/>
            </a:endParaRPr>
          </a:p>
        </p:txBody>
      </p:sp>
      <p:pic>
        <p:nvPicPr>
          <p:cNvPr id="12" name="Picture 4" descr="CINQ POINTS DE VIGILA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2996952"/>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p:cNvSpPr>
            <a:spLocks noChangeArrowheads="1"/>
          </p:cNvSpPr>
          <p:nvPr/>
        </p:nvSpPr>
        <p:spPr bwMode="auto">
          <a:xfrm>
            <a:off x="5580112" y="4257278"/>
            <a:ext cx="2260872" cy="323850"/>
          </a:xfrm>
          <a:prstGeom prst="wedgeRoundRectCallout">
            <a:avLst>
              <a:gd name="adj1" fmla="val -103638"/>
              <a:gd name="adj2" fmla="val 28223"/>
              <a:gd name="adj3" fmla="val 16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sz="1200" b="0" i="0" u="none" strike="noStrike" cap="none" normalizeH="0" baseline="0">
                <a:ln>
                  <a:noFill/>
                </a:ln>
                <a:solidFill>
                  <a:schemeClr val="tx1"/>
                </a:solidFill>
                <a:effectLst/>
                <a:latin typeface="Arial" pitchFamily="34" charset="0"/>
                <a:cs typeface="Arial" pitchFamily="34" charset="0"/>
              </a:rPr>
              <a:t>Modifier son adresse mail</a:t>
            </a:r>
            <a:endParaRPr kumimoji="0" lang="fr-FR" sz="2800" b="0" i="0" u="none" strike="noStrike" cap="none" normalizeH="0" baseline="0">
              <a:ln>
                <a:noFill/>
              </a:ln>
              <a:solidFill>
                <a:schemeClr val="tx1"/>
              </a:solidFill>
              <a:effectLst/>
              <a:latin typeface="Arial" pitchFamily="34" charset="0"/>
              <a:cs typeface="Arial" pitchFamily="34" charset="0"/>
            </a:endParaRPr>
          </a:p>
        </p:txBody>
      </p:sp>
      <p:sp>
        <p:nvSpPr>
          <p:cNvPr id="6" name="AutoShape 3"/>
          <p:cNvSpPr>
            <a:spLocks noChangeArrowheads="1"/>
          </p:cNvSpPr>
          <p:nvPr/>
        </p:nvSpPr>
        <p:spPr bwMode="auto">
          <a:xfrm>
            <a:off x="5652120" y="5517232"/>
            <a:ext cx="2294780" cy="323850"/>
          </a:xfrm>
          <a:prstGeom prst="wedgeRoundRectCallout">
            <a:avLst>
              <a:gd name="adj1" fmla="val -102971"/>
              <a:gd name="adj2" fmla="val 37139"/>
              <a:gd name="adj3" fmla="val 16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sz="1200" b="0" i="0" u="none" strike="noStrike" cap="none" normalizeH="0" baseline="0">
                <a:ln>
                  <a:noFill/>
                </a:ln>
                <a:solidFill>
                  <a:schemeClr val="tx1"/>
                </a:solidFill>
                <a:effectLst/>
                <a:latin typeface="Arial" pitchFamily="34" charset="0"/>
                <a:cs typeface="Arial" pitchFamily="34" charset="0"/>
              </a:rPr>
              <a:t>Modifier son mot de passe</a:t>
            </a:r>
            <a:endParaRPr kumimoji="0" lang="fr-FR" sz="2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66623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a:xfrm>
            <a:off x="1115616" y="1844824"/>
            <a:ext cx="2187860" cy="29925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i="1">
                <a:latin typeface="Arial" pitchFamily="34" charset="0"/>
                <a:cs typeface="Arial" pitchFamily="34" charset="0"/>
              </a:rPr>
              <a:t>Tiers : Mairie X</a:t>
            </a:r>
          </a:p>
        </p:txBody>
      </p:sp>
      <p:sp>
        <p:nvSpPr>
          <p:cNvPr id="2" name="Titre 1"/>
          <p:cNvSpPr>
            <a:spLocks noGrp="1"/>
          </p:cNvSpPr>
          <p:nvPr>
            <p:ph type="title"/>
          </p:nvPr>
        </p:nvSpPr>
        <p:spPr/>
        <p:txBody>
          <a:bodyPr>
            <a:normAutofit/>
          </a:bodyPr>
          <a:lstStyle/>
          <a:p>
            <a:r>
              <a:rPr lang="fr-FR" dirty="0"/>
              <a:t>Qu’est-ce qu’un tiers ?</a:t>
            </a:r>
          </a:p>
        </p:txBody>
      </p:sp>
      <p:sp>
        <p:nvSpPr>
          <p:cNvPr id="3" name="Espace réservé du contenu 2"/>
          <p:cNvSpPr>
            <a:spLocks noGrp="1"/>
          </p:cNvSpPr>
          <p:nvPr>
            <p:ph idx="1"/>
          </p:nvPr>
        </p:nvSpPr>
        <p:spPr>
          <a:xfrm>
            <a:off x="251520" y="1123441"/>
            <a:ext cx="8435280" cy="5400600"/>
          </a:xfrm>
        </p:spPr>
        <p:txBody>
          <a:bodyPr/>
          <a:lstStyle/>
          <a:p>
            <a:pPr marL="0" indent="0">
              <a:buNone/>
            </a:pPr>
            <a:r>
              <a:rPr lang="fr-FR" dirty="0"/>
              <a:t>Le tiers représente un </a:t>
            </a:r>
            <a:r>
              <a:rPr lang="fr-FR" u="sng" dirty="0"/>
              <a:t>gestionnaire</a:t>
            </a:r>
            <a:r>
              <a:rPr lang="fr-FR" dirty="0"/>
              <a:t> : collectivité, association, entreprise etc.</a:t>
            </a:r>
          </a:p>
          <a:p>
            <a:pPr marL="0" indent="0">
              <a:buNone/>
            </a:pPr>
            <a:endParaRPr lang="fr-FR" sz="1600" i="1" dirty="0"/>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14</a:t>
            </a:fld>
            <a:endParaRPr lang="fr-F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697" y="4722677"/>
            <a:ext cx="2683346" cy="19622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à coins arrondis 4"/>
          <p:cNvSpPr/>
          <p:nvPr/>
        </p:nvSpPr>
        <p:spPr>
          <a:xfrm>
            <a:off x="4148991" y="5473636"/>
            <a:ext cx="4374410" cy="792088"/>
          </a:xfrm>
          <a:prstGeom prst="wedgeRoundRectCallout">
            <a:avLst>
              <a:gd name="adj1" fmla="val -63791"/>
              <a:gd name="adj2" fmla="val -29215"/>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pPr marL="446088"/>
            <a:r>
              <a:rPr lang="fr-FR" sz="1200" u="sng">
                <a:latin typeface="Arial" pitchFamily="34" charset="0"/>
                <a:cs typeface="Arial" pitchFamily="34" charset="0"/>
              </a:rPr>
              <a:t>Quelle différence entre un compte et un tiers </a:t>
            </a:r>
            <a:r>
              <a:rPr lang="fr-FR" sz="1200">
                <a:latin typeface="Arial" pitchFamily="34" charset="0"/>
                <a:cs typeface="Arial" pitchFamily="34" charset="0"/>
              </a:rPr>
              <a:t>: </a:t>
            </a:r>
          </a:p>
          <a:p>
            <a:pPr marL="446088"/>
            <a:r>
              <a:rPr lang="fr-FR" sz="1200">
                <a:latin typeface="Arial" pitchFamily="34" charset="0"/>
                <a:cs typeface="Arial" pitchFamily="34" charset="0"/>
              </a:rPr>
              <a:t>- un compte est personnel et unique</a:t>
            </a:r>
          </a:p>
          <a:p>
            <a:pPr marL="446088">
              <a:buFontTx/>
              <a:buChar char="-"/>
            </a:pPr>
            <a:r>
              <a:rPr lang="fr-FR" sz="1200">
                <a:latin typeface="Arial" pitchFamily="34" charset="0"/>
                <a:cs typeface="Arial" pitchFamily="34" charset="0"/>
              </a:rPr>
              <a:t>Le tiers correspond à l’organisme gestionnaire</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6839" y="5671680"/>
            <a:ext cx="427169"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e 20"/>
          <p:cNvGrpSpPr/>
          <p:nvPr/>
        </p:nvGrpSpPr>
        <p:grpSpPr>
          <a:xfrm>
            <a:off x="549741" y="1628800"/>
            <a:ext cx="3446195" cy="2668970"/>
            <a:chOff x="4840930" y="1479468"/>
            <a:chExt cx="3619502" cy="2812986"/>
          </a:xfrm>
        </p:grpSpPr>
        <p:grpSp>
          <p:nvGrpSpPr>
            <p:cNvPr id="20" name="Groupe 19"/>
            <p:cNvGrpSpPr/>
            <p:nvPr/>
          </p:nvGrpSpPr>
          <p:grpSpPr>
            <a:xfrm>
              <a:off x="4840930" y="1479468"/>
              <a:ext cx="3619502" cy="2812986"/>
              <a:chOff x="2843808" y="2420888"/>
              <a:chExt cx="3920330" cy="3384376"/>
            </a:xfrm>
          </p:grpSpPr>
          <p:sp>
            <p:nvSpPr>
              <p:cNvPr id="6" name="Rectangle 5"/>
              <p:cNvSpPr/>
              <p:nvPr/>
            </p:nvSpPr>
            <p:spPr>
              <a:xfrm>
                <a:off x="2843808" y="3140968"/>
                <a:ext cx="3888432" cy="26642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cxnSp>
            <p:nvCxnSpPr>
              <p:cNvPr id="14" name="Connecteur droit 13"/>
              <p:cNvCxnSpPr/>
              <p:nvPr/>
            </p:nvCxnSpPr>
            <p:spPr>
              <a:xfrm flipV="1">
                <a:off x="2843808" y="2420888"/>
                <a:ext cx="1944216" cy="72008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Connecteur droit 15"/>
              <p:cNvCxnSpPr/>
              <p:nvPr/>
            </p:nvCxnSpPr>
            <p:spPr>
              <a:xfrm>
                <a:off x="4788024" y="2420888"/>
                <a:ext cx="1976114" cy="720080"/>
              </a:xfrm>
              <a:prstGeom prst="line">
                <a:avLst/>
              </a:prstGeom>
            </p:spPr>
            <p:style>
              <a:lnRef idx="3">
                <a:schemeClr val="accent6"/>
              </a:lnRef>
              <a:fillRef idx="0">
                <a:schemeClr val="accent6"/>
              </a:fillRef>
              <a:effectRef idx="2">
                <a:schemeClr val="accent6"/>
              </a:effectRef>
              <a:fontRef idx="minor">
                <a:schemeClr val="tx1"/>
              </a:fontRef>
            </p:style>
          </p:cxnSp>
        </p:grpSp>
        <p:sp>
          <p:nvSpPr>
            <p:cNvPr id="13" name="Ellipse 12"/>
            <p:cNvSpPr/>
            <p:nvPr/>
          </p:nvSpPr>
          <p:spPr>
            <a:xfrm>
              <a:off x="6715740" y="3691733"/>
              <a:ext cx="1584176" cy="50405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200">
                  <a:latin typeface="Arial" pitchFamily="34" charset="0"/>
                  <a:cs typeface="Arial" pitchFamily="34" charset="0"/>
                </a:rPr>
                <a:t>Centre social 2</a:t>
              </a:r>
            </a:p>
          </p:txBody>
        </p:sp>
        <p:sp>
          <p:nvSpPr>
            <p:cNvPr id="11" name="Ellipse 10"/>
            <p:cNvSpPr/>
            <p:nvPr/>
          </p:nvSpPr>
          <p:spPr>
            <a:xfrm>
              <a:off x="6300192" y="2708920"/>
              <a:ext cx="2130790" cy="82850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200" dirty="0">
                  <a:latin typeface="Arial" pitchFamily="34" charset="0"/>
                  <a:cs typeface="Arial" pitchFamily="34" charset="0"/>
                </a:rPr>
                <a:t>Service enfance/jeunesse : </a:t>
              </a:r>
              <a:r>
                <a:rPr lang="fr-FR" sz="1200" dirty="0" err="1">
                  <a:latin typeface="Arial" pitchFamily="34" charset="0"/>
                  <a:cs typeface="Arial" pitchFamily="34" charset="0"/>
                </a:rPr>
                <a:t>Alsh</a:t>
              </a:r>
              <a:r>
                <a:rPr lang="fr-FR" sz="1200" dirty="0">
                  <a:latin typeface="Arial" pitchFamily="34" charset="0"/>
                  <a:cs typeface="Arial" pitchFamily="34" charset="0"/>
                </a:rPr>
                <a:t>, espace jeunes etc.</a:t>
              </a:r>
            </a:p>
          </p:txBody>
        </p:sp>
        <p:sp>
          <p:nvSpPr>
            <p:cNvPr id="24" name="Ellipse 23"/>
            <p:cNvSpPr/>
            <p:nvPr/>
          </p:nvSpPr>
          <p:spPr>
            <a:xfrm>
              <a:off x="4908171" y="2094907"/>
              <a:ext cx="2016224" cy="75608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200">
                  <a:latin typeface="Arial" pitchFamily="34" charset="0"/>
                  <a:cs typeface="Arial" pitchFamily="34" charset="0"/>
                </a:rPr>
                <a:t>Service petite enfance : crèches, Ram etc.</a:t>
              </a:r>
            </a:p>
          </p:txBody>
        </p:sp>
        <p:sp>
          <p:nvSpPr>
            <p:cNvPr id="25" name="Ellipse 24"/>
            <p:cNvSpPr/>
            <p:nvPr/>
          </p:nvSpPr>
          <p:spPr>
            <a:xfrm>
              <a:off x="4870155" y="3077720"/>
              <a:ext cx="1584176" cy="52935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200">
                  <a:latin typeface="Arial" pitchFamily="34" charset="0"/>
                  <a:cs typeface="Arial" pitchFamily="34" charset="0"/>
                </a:rPr>
                <a:t>Centre social 1</a:t>
              </a:r>
            </a:p>
          </p:txBody>
        </p:sp>
        <p:sp>
          <p:nvSpPr>
            <p:cNvPr id="26" name="Ellipse 25"/>
            <p:cNvSpPr/>
            <p:nvPr/>
          </p:nvSpPr>
          <p:spPr>
            <a:xfrm>
              <a:off x="5022555" y="3679083"/>
              <a:ext cx="1431776" cy="52935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200">
                  <a:latin typeface="Arial" pitchFamily="34" charset="0"/>
                  <a:cs typeface="Arial" pitchFamily="34" charset="0"/>
                </a:rPr>
                <a:t>Service …</a:t>
              </a:r>
            </a:p>
          </p:txBody>
        </p:sp>
      </p:grpSp>
      <p:sp>
        <p:nvSpPr>
          <p:cNvPr id="23" name="Rectangle à coins arrondis 22"/>
          <p:cNvSpPr/>
          <p:nvPr/>
        </p:nvSpPr>
        <p:spPr>
          <a:xfrm>
            <a:off x="4499992" y="1772816"/>
            <a:ext cx="3240360" cy="1503826"/>
          </a:xfrm>
          <a:prstGeom prst="wedgeRoundRectCallout">
            <a:avLst>
              <a:gd name="adj1" fmla="val -64823"/>
              <a:gd name="adj2" fmla="val -6786"/>
              <a:gd name="adj3" fmla="val 16667"/>
            </a:avLst>
          </a:prstGeom>
          <a:ln w="9525"/>
        </p:spPr>
        <p:style>
          <a:lnRef idx="2">
            <a:schemeClr val="dk1"/>
          </a:lnRef>
          <a:fillRef idx="1">
            <a:schemeClr val="lt1"/>
          </a:fillRef>
          <a:effectRef idx="0">
            <a:schemeClr val="dk1"/>
          </a:effectRef>
          <a:fontRef idx="minor">
            <a:schemeClr val="dk1"/>
          </a:fontRef>
        </p:style>
        <p:txBody>
          <a:bodyPr rtlCol="0" anchor="ctr"/>
          <a:lstStyle/>
          <a:p>
            <a:pPr marL="265113" algn="just"/>
            <a:r>
              <a:rPr lang="fr-FR" sz="1200" i="1" dirty="0">
                <a:latin typeface="Arial" pitchFamily="34" charset="0"/>
                <a:cs typeface="Arial" pitchFamily="34" charset="0"/>
              </a:rPr>
              <a:t>S’il existe plusieurs services dans une même collectivité ou association, ils devront se rattacher au même tiers. </a:t>
            </a:r>
          </a:p>
          <a:p>
            <a:pPr marL="265113" algn="just"/>
            <a:endParaRPr lang="fr-FR" sz="1200" i="1" dirty="0">
              <a:latin typeface="Arial" pitchFamily="34" charset="0"/>
              <a:cs typeface="Arial" pitchFamily="34" charset="0"/>
            </a:endParaRPr>
          </a:p>
          <a:p>
            <a:pPr marL="265113" algn="just"/>
            <a:r>
              <a:rPr lang="fr-FR" sz="1200" i="1" dirty="0">
                <a:latin typeface="Arial" pitchFamily="34" charset="0"/>
                <a:cs typeface="Arial" pitchFamily="34" charset="0"/>
              </a:rPr>
              <a:t>Un même numéro Siret ne peut </a:t>
            </a:r>
          </a:p>
          <a:p>
            <a:pPr marL="265113" algn="just"/>
            <a:r>
              <a:rPr lang="fr-FR" sz="1200" i="1" dirty="0">
                <a:latin typeface="Arial" pitchFamily="34" charset="0"/>
                <a:cs typeface="Arial" pitchFamily="34" charset="0"/>
              </a:rPr>
              <a:t>pas être enregistré dans deux comptes  tiers différents.  </a:t>
            </a:r>
          </a:p>
        </p:txBody>
      </p:sp>
      <p:pic>
        <p:nvPicPr>
          <p:cNvPr id="22" name="Picture 4" descr="CINQ POINTS DE VIGILA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1988840"/>
            <a:ext cx="556456" cy="556456"/>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à coins arrondis 27"/>
          <p:cNvSpPr/>
          <p:nvPr/>
        </p:nvSpPr>
        <p:spPr>
          <a:xfrm>
            <a:off x="4235359" y="3581400"/>
            <a:ext cx="4801137" cy="1359768"/>
          </a:xfrm>
          <a:prstGeom prst="wedgeRoundRectCallout">
            <a:avLst>
              <a:gd name="adj1" fmla="val 47950"/>
              <a:gd name="adj2" fmla="val -11557"/>
              <a:gd name="adj3" fmla="val 16667"/>
            </a:avLst>
          </a:prstGeom>
          <a:ln w="3175">
            <a:noFill/>
          </a:ln>
        </p:spPr>
        <p:style>
          <a:lnRef idx="2">
            <a:schemeClr val="dk1"/>
          </a:lnRef>
          <a:fillRef idx="1">
            <a:schemeClr val="lt1"/>
          </a:fillRef>
          <a:effectRef idx="0">
            <a:schemeClr val="dk1"/>
          </a:effectRef>
          <a:fontRef idx="minor">
            <a:schemeClr val="dk1"/>
          </a:fontRef>
        </p:style>
        <p:txBody>
          <a:bodyPr rtlCol="0" anchor="ctr"/>
          <a:lstStyle/>
          <a:p>
            <a:r>
              <a:rPr lang="fr-FR" sz="1300" b="1" u="sng" dirty="0">
                <a:solidFill>
                  <a:srgbClr val="8DBC48"/>
                </a:solidFill>
                <a:latin typeface="Arial" pitchFamily="34" charset="0"/>
                <a:cs typeface="Arial" pitchFamily="34" charset="0"/>
              </a:rPr>
              <a:t>Chaque tiers : </a:t>
            </a:r>
          </a:p>
          <a:p>
            <a:endParaRPr lang="fr-FR" sz="1300" dirty="0">
              <a:latin typeface="Arial" pitchFamily="34" charset="0"/>
              <a:cs typeface="Arial" pitchFamily="34" charset="0"/>
            </a:endParaRPr>
          </a:p>
          <a:p>
            <a:pPr marL="265113" lvl="1" indent="-84138">
              <a:buNone/>
              <a:tabLst>
                <a:tab pos="180975" algn="l"/>
              </a:tabLst>
            </a:pPr>
            <a:r>
              <a:rPr lang="fr-FR" sz="1300" dirty="0">
                <a:latin typeface="Arial" pitchFamily="34" charset="0"/>
                <a:cs typeface="Arial" pitchFamily="34" charset="0"/>
              </a:rPr>
              <a:t>- Peut avoir plusieurs comptes usagers « simples »</a:t>
            </a:r>
          </a:p>
          <a:p>
            <a:pPr marL="265113" lvl="1" indent="-84138">
              <a:buNone/>
              <a:tabLst>
                <a:tab pos="180975" algn="l"/>
              </a:tabLst>
            </a:pPr>
            <a:r>
              <a:rPr lang="fr-FR" sz="1300" dirty="0">
                <a:latin typeface="Arial" pitchFamily="34" charset="0"/>
                <a:cs typeface="Arial" pitchFamily="34" charset="0"/>
              </a:rPr>
              <a:t>- Peut être composé de différents services</a:t>
            </a:r>
          </a:p>
          <a:p>
            <a:pPr marL="265113" lvl="1" indent="-84138">
              <a:buNone/>
              <a:tabLst>
                <a:tab pos="180975" algn="l"/>
              </a:tabLst>
            </a:pPr>
            <a:r>
              <a:rPr lang="fr-FR" sz="1300" dirty="0">
                <a:latin typeface="Arial" pitchFamily="34" charset="0"/>
                <a:cs typeface="Arial" pitchFamily="34" charset="0"/>
              </a:rPr>
              <a:t>- Doit impérativement avoir un compte administrateur </a:t>
            </a:r>
          </a:p>
          <a:p>
            <a:pPr marL="265113" lvl="1" indent="-84138">
              <a:buNone/>
              <a:tabLst>
                <a:tab pos="180975" algn="l"/>
              </a:tabLst>
            </a:pPr>
            <a:r>
              <a:rPr lang="fr-FR" sz="1300" dirty="0">
                <a:latin typeface="Arial" pitchFamily="34" charset="0"/>
                <a:cs typeface="Arial" pitchFamily="34" charset="0"/>
              </a:rPr>
              <a:t>- Doit impérativement avoir un compte signataire</a:t>
            </a:r>
          </a:p>
        </p:txBody>
      </p:sp>
    </p:spTree>
    <p:extLst>
      <p:ext uri="{BB962C8B-B14F-4D97-AF65-F5344CB8AC3E}">
        <p14:creationId xmlns:p14="http://schemas.microsoft.com/office/powerpoint/2010/main" val="1870891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Votre tiers </a:t>
            </a:r>
            <a:endParaRPr lang="fr-FR">
              <a:solidFill>
                <a:srgbClr val="8DBC48"/>
              </a:solidFill>
            </a:endParaRPr>
          </a:p>
        </p:txBody>
      </p:sp>
      <p:sp>
        <p:nvSpPr>
          <p:cNvPr id="3" name="Espace réservé du contenu 2"/>
          <p:cNvSpPr>
            <a:spLocks noGrp="1"/>
          </p:cNvSpPr>
          <p:nvPr>
            <p:ph idx="1"/>
          </p:nvPr>
        </p:nvSpPr>
        <p:spPr>
          <a:xfrm>
            <a:off x="251520" y="1052736"/>
            <a:ext cx="8640960" cy="5544616"/>
          </a:xfrm>
        </p:spPr>
        <p:txBody>
          <a:bodyPr>
            <a:noAutofit/>
          </a:bodyPr>
          <a:lstStyle/>
          <a:p>
            <a:endParaRPr lang="fr-FR" b="1" u="sng">
              <a:solidFill>
                <a:srgbClr val="8DBC48"/>
              </a:solidFill>
            </a:endParaRPr>
          </a:p>
          <a:p>
            <a:r>
              <a:rPr lang="fr-FR" b="1" u="sng">
                <a:solidFill>
                  <a:srgbClr val="8DBC48"/>
                </a:solidFill>
              </a:rPr>
              <a:t>Votre tiers nouveau : 1</a:t>
            </a:r>
            <a:r>
              <a:rPr lang="fr-FR" b="1" u="sng" baseline="30000">
                <a:solidFill>
                  <a:srgbClr val="8DBC48"/>
                </a:solidFill>
              </a:rPr>
              <a:t>er</a:t>
            </a:r>
            <a:r>
              <a:rPr lang="fr-FR" b="1" u="sng">
                <a:solidFill>
                  <a:srgbClr val="8DBC48"/>
                </a:solidFill>
              </a:rPr>
              <a:t> dépôt(s) de demande</a:t>
            </a:r>
          </a:p>
          <a:p>
            <a:pPr marL="0" indent="0">
              <a:buNone/>
            </a:pPr>
            <a:endParaRPr lang="fr-FR"/>
          </a:p>
          <a:p>
            <a:pPr marL="0" indent="0">
              <a:buNone/>
            </a:pPr>
            <a:r>
              <a:rPr lang="fr-FR"/>
              <a:t>La 1</a:t>
            </a:r>
            <a:r>
              <a:rPr lang="fr-FR" baseline="30000"/>
              <a:t>ère</a:t>
            </a:r>
            <a:r>
              <a:rPr lang="fr-FR"/>
              <a:t> année, </a:t>
            </a:r>
            <a:r>
              <a:rPr lang="fr-FR" u="sng"/>
              <a:t>vous devez renseigner le tiers lors du dépôt d’un dossier de demande </a:t>
            </a:r>
            <a:r>
              <a:rPr lang="fr-FR"/>
              <a:t>(</a:t>
            </a:r>
            <a:r>
              <a:rPr lang="fr-FR" i="1"/>
              <a:t>cf. diapo </a:t>
            </a:r>
            <a:r>
              <a:rPr lang="fr-FR" i="1">
                <a:hlinkClick r:id="rId2" action="ppaction://hlinksldjump"/>
              </a:rPr>
              <a:t>22</a:t>
            </a:r>
            <a:r>
              <a:rPr lang="fr-FR"/>
              <a:t>). </a:t>
            </a:r>
          </a:p>
          <a:p>
            <a:pPr marL="0" indent="0">
              <a:buNone/>
            </a:pPr>
            <a:endParaRPr lang="fr-FR" i="1">
              <a:solidFill>
                <a:schemeClr val="accent2"/>
              </a:solidFill>
            </a:endParaRPr>
          </a:p>
          <a:p>
            <a:pPr marL="0" indent="0" defTabSz="712788">
              <a:buNone/>
            </a:pPr>
            <a:r>
              <a:rPr lang="fr-FR"/>
              <a:t>	Avant de commencer votre saisie, penser à vous munir des éléments suivant pour </a:t>
            </a:r>
          </a:p>
          <a:p>
            <a:pPr marL="0" indent="0" defTabSz="712788">
              <a:buNone/>
            </a:pPr>
            <a:r>
              <a:rPr lang="fr-FR"/>
              <a:t>	renseigner votre tiers :</a:t>
            </a:r>
          </a:p>
          <a:p>
            <a:pPr marL="893763" indent="0">
              <a:buNone/>
            </a:pPr>
            <a:r>
              <a:rPr lang="fr-FR"/>
              <a:t>- Pour tous les tiers : numéro SIRET</a:t>
            </a:r>
          </a:p>
          <a:p>
            <a:pPr marL="0" indent="0">
              <a:buNone/>
            </a:pPr>
            <a:r>
              <a:rPr lang="fr-FR"/>
              <a:t>	Si vous ne disposez pas encore de numéro SIRET, vous devez impérativement le 	demander auprès de l’INSEE. Attention, un délai de création est nécessaire. </a:t>
            </a:r>
          </a:p>
          <a:p>
            <a:pPr marL="0" indent="0">
              <a:buNone/>
            </a:pPr>
            <a:r>
              <a:rPr lang="fr-FR"/>
              <a:t>	- Pour les associations : numéro RNA ou de récépissé en Préfecture </a:t>
            </a:r>
          </a:p>
          <a:p>
            <a:pPr marL="0" indent="0">
              <a:buNone/>
            </a:pPr>
            <a:endParaRPr lang="fr-FR" i="1"/>
          </a:p>
          <a:p>
            <a:pPr marL="712788" indent="0">
              <a:buNone/>
            </a:pPr>
            <a:r>
              <a:rPr lang="fr-FR" i="1"/>
              <a:t>Un tiers est considéré comme nouveau tant que les données du tiers renseignées dans une demande ne sont pas validées par un agent Caf (lors de la prise en charge de la demande).</a:t>
            </a:r>
          </a:p>
          <a:p>
            <a:pPr marL="712788" indent="0">
              <a:buNone/>
            </a:pPr>
            <a:r>
              <a:rPr lang="fr-FR" i="1"/>
              <a:t>Ainsi, la 1</a:t>
            </a:r>
            <a:r>
              <a:rPr lang="fr-FR" i="1" baseline="30000"/>
              <a:t>ère</a:t>
            </a:r>
            <a:r>
              <a:rPr lang="fr-FR" i="1"/>
              <a:t> année, l’ensemble des comptes déposant une demande devront renseigner le tiers. </a:t>
            </a:r>
          </a:p>
          <a:p>
            <a:pPr marL="0" indent="0">
              <a:buNone/>
            </a:pPr>
            <a:endParaRPr lang="fr-FR" i="1"/>
          </a:p>
          <a:p>
            <a:r>
              <a:rPr lang="fr-FR" b="1" u="sng">
                <a:solidFill>
                  <a:srgbClr val="8DBC48"/>
                </a:solidFill>
              </a:rPr>
              <a:t>Votre tiers est déjà connu :</a:t>
            </a:r>
            <a:r>
              <a:rPr lang="fr-FR"/>
              <a:t> une demande a déjà été instruite </a:t>
            </a:r>
          </a:p>
          <a:p>
            <a:pPr marL="0" indent="0">
              <a:buNone/>
            </a:pPr>
            <a:endParaRPr lang="fr-FR" sz="800"/>
          </a:p>
          <a:p>
            <a:pPr marL="712788" indent="0">
              <a:buNone/>
            </a:pPr>
            <a:r>
              <a:rPr lang="fr-FR"/>
              <a:t>Vous devez demander votre rattachement à un tiers existant (cf. diapo suivante).</a:t>
            </a:r>
          </a:p>
          <a:p>
            <a:pPr marL="712788" indent="0">
              <a:buNone/>
            </a:pPr>
            <a:r>
              <a:rPr lang="fr-FR" i="1"/>
              <a:t>Penser à vous munir du numéro SIRET de votre tiers.</a:t>
            </a: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15</a:t>
            </a:fld>
            <a:endParaRPr lang="fr-FR"/>
          </a:p>
        </p:txBody>
      </p:sp>
      <p:pic>
        <p:nvPicPr>
          <p:cNvPr id="6" name="Picture 2" descr="Pense-bête – LONDRES 20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117" y="2420888"/>
            <a:ext cx="413475" cy="50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INQ POINTS DE VIGILA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148" y="4077072"/>
            <a:ext cx="504056" cy="5040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INQ POINTS DE VIGILA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148" y="5517232"/>
            <a:ext cx="504056" cy="50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979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a:t>Comment se rattacher à un tiers existant ?</a:t>
            </a:r>
            <a:br>
              <a:rPr lang="fr-FR"/>
            </a:br>
            <a:r>
              <a:rPr lang="fr-FR" sz="2000" u="none"/>
              <a:t>Accessible uniquement si le tiers est validé</a:t>
            </a:r>
            <a:endParaRPr lang="fr-FR" u="none">
              <a:solidFill>
                <a:srgbClr val="8DBC48"/>
              </a:solidFill>
            </a:endParaRP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16</a:t>
            </a:fld>
            <a:endParaRPr lang="fr-FR"/>
          </a:p>
        </p:txBody>
      </p:sp>
      <p:sp>
        <p:nvSpPr>
          <p:cNvPr id="5" name="AutoShape 3"/>
          <p:cNvSpPr>
            <a:spLocks noChangeArrowheads="1"/>
          </p:cNvSpPr>
          <p:nvPr/>
        </p:nvSpPr>
        <p:spPr bwMode="auto">
          <a:xfrm>
            <a:off x="5220072" y="2996952"/>
            <a:ext cx="3096344" cy="864096"/>
          </a:xfrm>
          <a:prstGeom prst="wedgeRoundRectCallout">
            <a:avLst>
              <a:gd name="adj1" fmla="val -61689"/>
              <a:gd name="adj2" fmla="val 33746"/>
              <a:gd name="adj3" fmla="val 16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sz="1200" b="0" i="0" u="none" strike="noStrike" cap="none" normalizeH="0" baseline="0">
                <a:ln>
                  <a:noFill/>
                </a:ln>
                <a:solidFill>
                  <a:schemeClr val="tx1"/>
                </a:solidFill>
                <a:effectLst/>
                <a:latin typeface="Arial" pitchFamily="34" charset="0"/>
                <a:cs typeface="Arial" pitchFamily="34" charset="0"/>
              </a:rPr>
              <a:t>Cliquer sur la flèche pour ouvrir le menu déroulant et choisir votre type de tiers.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sz="1200" b="0" i="0" u="none" strike="noStrike" cap="none" normalizeH="0" baseline="0">
                <a:ln>
                  <a:noFill/>
                </a:ln>
                <a:solidFill>
                  <a:schemeClr val="tx1"/>
                </a:solidFill>
                <a:effectLst/>
                <a:latin typeface="Arial" pitchFamily="34" charset="0"/>
                <a:cs typeface="Arial" pitchFamily="34" charset="0"/>
              </a:rPr>
              <a:t>Le reste du formulaire s’ouvre</a:t>
            </a:r>
            <a:endParaRPr kumimoji="0" lang="fr-FR" sz="2800" b="0" i="0" u="none" strike="noStrike" cap="none" normalizeH="0" baseline="0">
              <a:ln>
                <a:noFill/>
              </a:ln>
              <a:solidFill>
                <a:schemeClr val="tx1"/>
              </a:solidFill>
              <a:effectLst/>
              <a:latin typeface="Arial" pitchFamily="34" charset="0"/>
              <a:cs typeface="Arial" pitchFamily="34" charset="0"/>
            </a:endParaRPr>
          </a:p>
        </p:txBody>
      </p:sp>
      <p:pic>
        <p:nvPicPr>
          <p:cNvPr id="12" name="Espace réservé pour une image  5" descr="Espace Usager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50596" y="2708920"/>
            <a:ext cx="3915018" cy="2726661"/>
          </a:xfrm>
          <a:prstGeom prst="rect">
            <a:avLst/>
          </a:prstGeom>
        </p:spPr>
      </p:pic>
      <p:sp>
        <p:nvSpPr>
          <p:cNvPr id="10" name="AutoShape 4"/>
          <p:cNvSpPr>
            <a:spLocks noChangeArrowheads="1"/>
          </p:cNvSpPr>
          <p:nvPr/>
        </p:nvSpPr>
        <p:spPr bwMode="auto">
          <a:xfrm>
            <a:off x="5364088" y="4005064"/>
            <a:ext cx="3528392" cy="1440160"/>
          </a:xfrm>
          <a:prstGeom prst="wedgeRoundRectCallout">
            <a:avLst>
              <a:gd name="adj1" fmla="val -75466"/>
              <a:gd name="adj2" fmla="val -19107"/>
              <a:gd name="adj3" fmla="val 16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171450" marR="0" lvl="0" indent="-171450" algn="l" defTabSz="914400" rtl="0" eaLnBrk="1" fontAlgn="base" latinLnBrk="0" hangingPunct="1">
              <a:lnSpc>
                <a:spcPct val="100000"/>
              </a:lnSpc>
              <a:spcBef>
                <a:spcPct val="0"/>
              </a:spcBef>
              <a:spcAft>
                <a:spcPts val="1000"/>
              </a:spcAft>
              <a:buClrTx/>
              <a:buSzTx/>
              <a:buFontTx/>
              <a:buChar char="-"/>
              <a:tabLst/>
            </a:pPr>
            <a:r>
              <a:rPr kumimoji="0" lang="fr-FR" sz="1200" b="0" i="0" u="none" strike="noStrike" cap="none" normalizeH="0" baseline="0">
                <a:ln>
                  <a:noFill/>
                </a:ln>
                <a:solidFill>
                  <a:schemeClr val="tx1"/>
                </a:solidFill>
                <a:effectLst/>
                <a:latin typeface="Arial" pitchFamily="34" charset="0"/>
                <a:cs typeface="Arial" pitchFamily="34" charset="0"/>
              </a:rPr>
              <a:t>Renseigner le</a:t>
            </a:r>
            <a:r>
              <a:rPr kumimoji="0" lang="fr-FR" sz="1200" b="0" i="0" u="none" strike="noStrike" cap="none" normalizeH="0">
                <a:ln>
                  <a:noFill/>
                </a:ln>
                <a:solidFill>
                  <a:schemeClr val="tx1"/>
                </a:solidFill>
                <a:effectLst/>
                <a:latin typeface="Arial" pitchFamily="34" charset="0"/>
                <a:cs typeface="Arial" pitchFamily="34" charset="0"/>
              </a:rPr>
              <a:t> numéro SIRET de votre tiers</a:t>
            </a:r>
          </a:p>
          <a:p>
            <a:pPr marL="171450" marR="0" lvl="0" indent="-171450" algn="l" defTabSz="914400" rtl="0" eaLnBrk="1" fontAlgn="base" latinLnBrk="0" hangingPunct="1">
              <a:lnSpc>
                <a:spcPct val="100000"/>
              </a:lnSpc>
              <a:spcBef>
                <a:spcPct val="0"/>
              </a:spcBef>
              <a:spcAft>
                <a:spcPts val="1000"/>
              </a:spcAft>
              <a:buClrTx/>
              <a:buSzTx/>
              <a:buFontTx/>
              <a:buChar char="-"/>
              <a:tabLst/>
            </a:pPr>
            <a:r>
              <a:rPr lang="fr-FR" sz="1200">
                <a:latin typeface="Arial" pitchFamily="34" charset="0"/>
                <a:cs typeface="Arial" pitchFamily="34" charset="0"/>
              </a:rPr>
              <a:t>Insérer le scan votre pièce d’identité </a:t>
            </a:r>
          </a:p>
          <a:p>
            <a:pPr marL="171450" marR="0" lvl="0" indent="-171450" algn="l" defTabSz="914400" rtl="0" eaLnBrk="1" fontAlgn="base" latinLnBrk="0" hangingPunct="1">
              <a:lnSpc>
                <a:spcPct val="100000"/>
              </a:lnSpc>
              <a:spcBef>
                <a:spcPct val="0"/>
              </a:spcBef>
              <a:spcAft>
                <a:spcPts val="1000"/>
              </a:spcAft>
              <a:buClrTx/>
              <a:buSzTx/>
              <a:buFontTx/>
              <a:buChar char="-"/>
              <a:tabLst/>
            </a:pPr>
            <a:r>
              <a:rPr lang="fr-FR" sz="1200">
                <a:latin typeface="Arial" pitchFamily="34" charset="0"/>
                <a:cs typeface="Arial" pitchFamily="34" charset="0"/>
              </a:rPr>
              <a:t>Cliquer sur valider</a:t>
            </a:r>
          </a:p>
          <a:p>
            <a:pPr lvl="0" fontAlgn="base">
              <a:spcBef>
                <a:spcPct val="0"/>
              </a:spcBef>
              <a:spcAft>
                <a:spcPts val="1000"/>
              </a:spcAft>
              <a:tabLst>
                <a:tab pos="180975" algn="l"/>
              </a:tabLst>
            </a:pPr>
            <a:r>
              <a:rPr lang="fr-FR" sz="1200">
                <a:latin typeface="Arial" pitchFamily="34" charset="0"/>
                <a:cs typeface="Arial" pitchFamily="34" charset="0"/>
              </a:rPr>
              <a:t>Le compte administrateur du tiers devra valider votre demande</a:t>
            </a:r>
            <a:r>
              <a:rPr lang="fr-FR" sz="1200">
                <a:solidFill>
                  <a:srgbClr val="FF0000"/>
                </a:solidFill>
                <a:latin typeface="Arial" pitchFamily="34" charset="0"/>
                <a:cs typeface="Arial" pitchFamily="34" charset="0"/>
              </a:rPr>
              <a:t>.</a:t>
            </a:r>
          </a:p>
          <a:p>
            <a:pPr marL="180975" lvl="0" indent="-180975" fontAlgn="base">
              <a:spcBef>
                <a:spcPct val="0"/>
              </a:spcBef>
              <a:spcAft>
                <a:spcPts val="1000"/>
              </a:spcAft>
              <a:buFontTx/>
              <a:buChar char="-"/>
              <a:tabLst>
                <a:tab pos="180975" algn="l"/>
              </a:tabLst>
            </a:pPr>
            <a:endParaRPr lang="fr-FR" sz="1200">
              <a:solidFill>
                <a:srgbClr val="FF0000"/>
              </a:solidFill>
              <a:latin typeface="Arial" pitchFamily="34" charset="0"/>
              <a:cs typeface="Arial" pitchFamily="34" charset="0"/>
            </a:endParaRPr>
          </a:p>
          <a:p>
            <a:pPr marL="180975" lvl="0" indent="-180975" fontAlgn="base">
              <a:spcBef>
                <a:spcPct val="0"/>
              </a:spcBef>
              <a:spcAft>
                <a:spcPts val="1000"/>
              </a:spcAft>
              <a:buFontTx/>
              <a:buChar char="-"/>
              <a:tabLst>
                <a:tab pos="180975" algn="l"/>
              </a:tabLst>
            </a:pPr>
            <a:endParaRPr kumimoji="0" lang="fr-FR" sz="1200" b="0" i="0" u="none" strike="noStrike" cap="none" normalizeH="0" baseline="0">
              <a:ln>
                <a:noFill/>
              </a:ln>
              <a:solidFill>
                <a:schemeClr val="tx1"/>
              </a:solidFill>
              <a:effectLst/>
              <a:latin typeface="Arial" pitchFamily="34" charset="0"/>
              <a:cs typeface="Arial" pitchFamily="34" charset="0"/>
            </a:endParaRPr>
          </a:p>
        </p:txBody>
      </p:sp>
      <p:sp>
        <p:nvSpPr>
          <p:cNvPr id="8" name="Rectangle à coins arrondis 7"/>
          <p:cNvSpPr/>
          <p:nvPr/>
        </p:nvSpPr>
        <p:spPr>
          <a:xfrm>
            <a:off x="395536" y="5877272"/>
            <a:ext cx="7522334" cy="792088"/>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pPr marL="361950"/>
            <a:r>
              <a:rPr lang="fr-FR" sz="1200" i="1" u="sng">
                <a:solidFill>
                  <a:schemeClr val="tx1"/>
                </a:solidFill>
                <a:latin typeface="Arial" pitchFamily="34" charset="0"/>
                <a:cs typeface="Arial" pitchFamily="34" charset="0"/>
              </a:rPr>
              <a:t>Cas pratique :</a:t>
            </a:r>
            <a:r>
              <a:rPr lang="fr-FR" sz="1200" i="1">
                <a:solidFill>
                  <a:schemeClr val="tx1"/>
                </a:solidFill>
                <a:latin typeface="Arial" pitchFamily="34" charset="0"/>
                <a:cs typeface="Arial" pitchFamily="34" charset="0"/>
              </a:rPr>
              <a:t> </a:t>
            </a:r>
            <a:r>
              <a:rPr lang="fr-FR" sz="1200" i="1">
                <a:latin typeface="Arial" pitchFamily="34" charset="0"/>
                <a:cs typeface="Arial" pitchFamily="34" charset="0"/>
              </a:rPr>
              <a:t>Mathieu, directeur du centre social a créé son compte et souhaite se rattacher au tiers « Mairie X ».  Il remplit le formulaire. Un e-mail sera automatiquement envoyé à Raphaël, compte administrateur du tiers pour l’informer de votre demande. Ce dernier validera ou refusera la demande.</a:t>
            </a:r>
          </a:p>
        </p:txBody>
      </p:sp>
      <p:pic>
        <p:nvPicPr>
          <p:cNvPr id="15" name="Espace réservé pour une image  5" descr="Microsoft Ed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698738" y="1043093"/>
            <a:ext cx="1219132" cy="1593819"/>
          </a:xfrm>
          <a:prstGeom prst="rect">
            <a:avLst/>
          </a:prstGeom>
        </p:spPr>
      </p:pic>
      <p:sp>
        <p:nvSpPr>
          <p:cNvPr id="13" name="AutoShape 4"/>
          <p:cNvSpPr>
            <a:spLocks noChangeArrowheads="1"/>
          </p:cNvSpPr>
          <p:nvPr/>
        </p:nvSpPr>
        <p:spPr bwMode="auto">
          <a:xfrm>
            <a:off x="1475656" y="1556792"/>
            <a:ext cx="4536504" cy="576064"/>
          </a:xfrm>
          <a:prstGeom prst="wedgeRoundRectCallout">
            <a:avLst>
              <a:gd name="adj1" fmla="val 72740"/>
              <a:gd name="adj2" fmla="val 28999"/>
              <a:gd name="adj3" fmla="val 16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fr-FR" sz="1200">
                <a:latin typeface="Arial" pitchFamily="34" charset="0"/>
                <a:cs typeface="Arial" pitchFamily="34" charset="0"/>
              </a:rPr>
              <a:t>Cliquer sur votre compte personnel, « mon compte », puis tout en bas de la page cliquer sur « </a:t>
            </a:r>
            <a:r>
              <a:rPr lang="fr-FR" sz="1200" b="1">
                <a:solidFill>
                  <a:srgbClr val="8DBC48"/>
                </a:solidFill>
                <a:latin typeface="Arial" pitchFamily="34" charset="0"/>
                <a:cs typeface="Arial" pitchFamily="34" charset="0"/>
              </a:rPr>
              <a:t>Me rattacher à un tiers </a:t>
            </a:r>
            <a:r>
              <a:rPr lang="fr-FR" sz="1200">
                <a:latin typeface="Arial" pitchFamily="34" charset="0"/>
                <a:cs typeface="Arial" pitchFamily="34" charset="0"/>
              </a:rPr>
              <a:t>».</a:t>
            </a:r>
            <a:endParaRPr kumimoji="0" lang="fr-FR" sz="3200" b="0" i="1" u="none" strike="noStrike" cap="none" normalizeH="0" baseline="0">
              <a:ln>
                <a:noFill/>
              </a:ln>
              <a:solidFill>
                <a:schemeClr val="tx1"/>
              </a:solidFill>
              <a:effectLst/>
              <a:latin typeface="Arial" pitchFamily="34" charset="0"/>
              <a:cs typeface="Arial" pitchFamily="34" charset="0"/>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7" y="5962972"/>
            <a:ext cx="178185" cy="504000"/>
          </a:xfrm>
          <a:prstGeom prst="rect">
            <a:avLst/>
          </a:prstGeom>
        </p:spPr>
      </p:pic>
    </p:spTree>
    <p:extLst>
      <p:ext uri="{BB962C8B-B14F-4D97-AF65-F5344CB8AC3E}">
        <p14:creationId xmlns:p14="http://schemas.microsoft.com/office/powerpoint/2010/main" val="3390612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5976" y="548680"/>
            <a:ext cx="4788024" cy="4536504"/>
          </a:xfrm>
        </p:spPr>
        <p:txBody>
          <a:bodyPr>
            <a:normAutofit/>
          </a:bodyPr>
          <a:lstStyle/>
          <a:p>
            <a:pPr marL="0" indent="0" algn="l" defTabSz="361950">
              <a:buNone/>
            </a:pPr>
            <a:r>
              <a:rPr lang="fr-FR" sz="2800">
                <a:effectLst/>
                <a:latin typeface="Arial" pitchFamily="34" charset="0"/>
                <a:cs typeface="Arial" pitchFamily="34" charset="0"/>
              </a:rPr>
              <a:t/>
            </a:r>
            <a:br>
              <a:rPr lang="fr-FR" sz="2800">
                <a:effectLst/>
                <a:latin typeface="Arial" pitchFamily="34" charset="0"/>
                <a:cs typeface="Arial" pitchFamily="34" charset="0"/>
              </a:rPr>
            </a:br>
            <a:r>
              <a:rPr lang="fr-FR" sz="2800">
                <a:effectLst/>
                <a:latin typeface="Arial" pitchFamily="34" charset="0"/>
                <a:cs typeface="Arial" pitchFamily="34" charset="0"/>
              </a:rPr>
              <a:t>B. DEPOSER </a:t>
            </a:r>
            <a:r>
              <a:rPr lang="fr-FR" sz="2400">
                <a:effectLst/>
                <a:latin typeface="Arial" pitchFamily="34" charset="0"/>
                <a:cs typeface="Arial" pitchFamily="34" charset="0"/>
              </a:rPr>
              <a:t>UNE DEMANDE </a:t>
            </a:r>
            <a:r>
              <a:rPr lang="fr-FR" sz="3200">
                <a:effectLst/>
                <a:latin typeface="Arial" pitchFamily="34" charset="0"/>
                <a:cs typeface="Arial" pitchFamily="34" charset="0"/>
              </a:rPr>
              <a:t/>
            </a:r>
            <a:br>
              <a:rPr lang="fr-FR" sz="3200">
                <a:effectLst/>
                <a:latin typeface="Arial" pitchFamily="34" charset="0"/>
                <a:cs typeface="Arial" pitchFamily="34" charset="0"/>
              </a:rPr>
            </a:br>
            <a:r>
              <a:rPr lang="fr-FR" sz="2400">
                <a:effectLst/>
                <a:latin typeface="Arial" pitchFamily="34" charset="0"/>
                <a:cs typeface="Arial" pitchFamily="34" charset="0"/>
              </a:rPr>
              <a:t>1</a:t>
            </a:r>
            <a:r>
              <a:rPr lang="fr-FR" sz="2400" baseline="30000">
                <a:effectLst/>
                <a:latin typeface="Arial" pitchFamily="34" charset="0"/>
                <a:cs typeface="Arial" pitchFamily="34" charset="0"/>
              </a:rPr>
              <a:t>ère</a:t>
            </a:r>
            <a:r>
              <a:rPr lang="fr-FR" sz="2400">
                <a:effectLst/>
                <a:latin typeface="Arial" pitchFamily="34" charset="0"/>
                <a:cs typeface="Arial" pitchFamily="34" charset="0"/>
              </a:rPr>
              <a:t> partie</a:t>
            </a:r>
            <a:r>
              <a:rPr lang="fr-FR" sz="4000">
                <a:effectLst/>
                <a:latin typeface="Arial" pitchFamily="34" charset="0"/>
                <a:cs typeface="Arial" pitchFamily="34" charset="0"/>
              </a:rPr>
              <a:t/>
            </a:r>
            <a:br>
              <a:rPr lang="fr-FR" sz="4000">
                <a:effectLst/>
                <a:latin typeface="Arial" pitchFamily="34" charset="0"/>
                <a:cs typeface="Arial" pitchFamily="34" charset="0"/>
              </a:rPr>
            </a:br>
            <a:r>
              <a:rPr lang="fr-FR" sz="4000">
                <a:effectLst/>
                <a:latin typeface="Arial" pitchFamily="34" charset="0"/>
                <a:cs typeface="Arial" pitchFamily="34" charset="0"/>
              </a:rPr>
              <a:t/>
            </a:r>
            <a:br>
              <a:rPr lang="fr-FR" sz="4000">
                <a:effectLst/>
                <a:latin typeface="Arial" pitchFamily="34" charset="0"/>
                <a:cs typeface="Arial" pitchFamily="34" charset="0"/>
              </a:rPr>
            </a:br>
            <a:r>
              <a:rPr lang="fr-FR" sz="2000">
                <a:effectLst/>
                <a:latin typeface="Arial" pitchFamily="34" charset="0"/>
                <a:cs typeface="Arial" pitchFamily="34" charset="0"/>
              </a:rPr>
              <a:t/>
            </a:r>
            <a:br>
              <a:rPr lang="fr-FR" sz="2000">
                <a:effectLst/>
                <a:latin typeface="Arial" pitchFamily="34" charset="0"/>
                <a:cs typeface="Arial" pitchFamily="34" charset="0"/>
              </a:rPr>
            </a:br>
            <a:r>
              <a:rPr lang="fr-FR" sz="2000" b="0" i="0">
                <a:solidFill>
                  <a:schemeClr val="tx1"/>
                </a:solidFill>
                <a:effectLst/>
                <a:latin typeface="Arial" pitchFamily="34" charset="0"/>
                <a:cs typeface="Arial" pitchFamily="34" charset="0"/>
              </a:rPr>
              <a:t>Comment créer une demande ?</a:t>
            </a:r>
            <a:br>
              <a:rPr lang="fr-FR" sz="2000" b="0" i="0">
                <a:solidFill>
                  <a:schemeClr val="tx1"/>
                </a:solidFill>
                <a:effectLst/>
                <a:latin typeface="Arial" pitchFamily="34" charset="0"/>
                <a:cs typeface="Arial" pitchFamily="34" charset="0"/>
              </a:rPr>
            </a:br>
            <a:r>
              <a:rPr lang="fr-FR" sz="2000" b="0" i="0">
                <a:solidFill>
                  <a:schemeClr val="tx1"/>
                </a:solidFill>
                <a:effectLst/>
                <a:latin typeface="Arial" pitchFamily="34" charset="0"/>
                <a:cs typeface="Arial" pitchFamily="34" charset="0"/>
              </a:rPr>
              <a:t>	. Choix du téléservice et de la Caf</a:t>
            </a:r>
            <a:br>
              <a:rPr lang="fr-FR" sz="2000" b="0" i="0">
                <a:solidFill>
                  <a:schemeClr val="tx1"/>
                </a:solidFill>
                <a:effectLst/>
                <a:latin typeface="Arial" pitchFamily="34" charset="0"/>
                <a:cs typeface="Arial" pitchFamily="34" charset="0"/>
              </a:rPr>
            </a:br>
            <a:r>
              <a:rPr lang="fr-FR" sz="2000" b="0" i="0">
                <a:solidFill>
                  <a:schemeClr val="tx1"/>
                </a:solidFill>
                <a:effectLst/>
                <a:latin typeface="Arial" pitchFamily="34" charset="0"/>
                <a:cs typeface="Arial" pitchFamily="34" charset="0"/>
              </a:rPr>
              <a:t>	. Préambule</a:t>
            </a:r>
            <a:br>
              <a:rPr lang="fr-FR" sz="2000" b="0" i="0">
                <a:solidFill>
                  <a:schemeClr val="tx1"/>
                </a:solidFill>
                <a:effectLst/>
                <a:latin typeface="Arial" pitchFamily="34" charset="0"/>
                <a:cs typeface="Arial" pitchFamily="34" charset="0"/>
              </a:rPr>
            </a:br>
            <a:r>
              <a:rPr lang="fr-FR" sz="2000" b="0" i="0">
                <a:solidFill>
                  <a:schemeClr val="tx1"/>
                </a:solidFill>
                <a:effectLst/>
                <a:latin typeface="Arial" pitchFamily="34" charset="0"/>
                <a:cs typeface="Arial" pitchFamily="34" charset="0"/>
              </a:rPr>
              <a:t>	. Critères d’éligibilité</a:t>
            </a:r>
            <a:br>
              <a:rPr lang="fr-FR" sz="2000" b="0" i="0">
                <a:solidFill>
                  <a:schemeClr val="tx1"/>
                </a:solidFill>
                <a:effectLst/>
                <a:latin typeface="Arial" pitchFamily="34" charset="0"/>
                <a:cs typeface="Arial" pitchFamily="34" charset="0"/>
              </a:rPr>
            </a:br>
            <a:r>
              <a:rPr lang="fr-FR" sz="2000" b="0" i="0">
                <a:solidFill>
                  <a:schemeClr val="tx1"/>
                </a:solidFill>
                <a:effectLst/>
                <a:latin typeface="Arial" pitchFamily="34" charset="0"/>
                <a:cs typeface="Arial" pitchFamily="34" charset="0"/>
              </a:rPr>
              <a:t>	. Tiers</a:t>
            </a:r>
          </a:p>
        </p:txBody>
      </p:sp>
      <p:sp>
        <p:nvSpPr>
          <p:cNvPr id="3" name="Espace réservé du numéro de diapositive 2"/>
          <p:cNvSpPr>
            <a:spLocks noGrp="1"/>
          </p:cNvSpPr>
          <p:nvPr>
            <p:ph type="sldNum" sz="quarter" idx="11"/>
          </p:nvPr>
        </p:nvSpPr>
        <p:spPr/>
        <p:txBody>
          <a:bodyPr/>
          <a:lstStyle/>
          <a:p>
            <a:fld id="{D4E683EE-B467-461D-8A15-0D56E0BE7128}" type="slidenum">
              <a:rPr lang="fr-FR" smtClean="0"/>
              <a:pPr/>
              <a:t>17</a:t>
            </a:fld>
            <a:endParaRPr lang="fr-FR"/>
          </a:p>
        </p:txBody>
      </p:sp>
    </p:spTree>
    <p:extLst>
      <p:ext uri="{BB962C8B-B14F-4D97-AF65-F5344CB8AC3E}">
        <p14:creationId xmlns:p14="http://schemas.microsoft.com/office/powerpoint/2010/main" val="2232022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Comment créer une demande ?</a:t>
            </a:r>
            <a:r>
              <a:rPr lang="fr-FR" u="none"/>
              <a:t> </a:t>
            </a:r>
            <a:endParaRPr lang="fr-F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18</a:t>
            </a:fld>
            <a:endParaRPr lang="fr-FR"/>
          </a:p>
        </p:txBody>
      </p:sp>
      <p:pic>
        <p:nvPicPr>
          <p:cNvPr id="6" name="Espace réservé pour une image  5" descr="Espace Usag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39552" y="1268761"/>
            <a:ext cx="6512900" cy="2565256"/>
          </a:xfrm>
          <a:prstGeom prst="rect">
            <a:avLst/>
          </a:prstGeom>
        </p:spPr>
      </p:pic>
      <p:sp>
        <p:nvSpPr>
          <p:cNvPr id="5" name="Rectangle à coins arrondis 4"/>
          <p:cNvSpPr/>
          <p:nvPr/>
        </p:nvSpPr>
        <p:spPr>
          <a:xfrm>
            <a:off x="4716016" y="2437082"/>
            <a:ext cx="3245442" cy="1135934"/>
          </a:xfrm>
          <a:prstGeom prst="wedgeRoundRectCallout">
            <a:avLst>
              <a:gd name="adj1" fmla="val -74161"/>
              <a:gd name="adj2" fmla="val 11098"/>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Une fois connecté, cliquer sur :  </a:t>
            </a:r>
          </a:p>
          <a:p>
            <a:pPr marL="171450" indent="-171450">
              <a:buFontTx/>
              <a:buChar char="-"/>
            </a:pPr>
            <a:r>
              <a:rPr lang="fr-FR" sz="1200">
                <a:latin typeface="Arial" pitchFamily="34" charset="0"/>
                <a:cs typeface="Arial" pitchFamily="34" charset="0"/>
              </a:rPr>
              <a:t>Déposer une demande</a:t>
            </a:r>
          </a:p>
          <a:p>
            <a:endParaRPr lang="fr-FR" sz="600">
              <a:latin typeface="Arial" pitchFamily="34" charset="0"/>
              <a:cs typeface="Arial" pitchFamily="34" charset="0"/>
            </a:endParaRPr>
          </a:p>
          <a:p>
            <a:pPr marL="171450" indent="-171450">
              <a:buFontTx/>
              <a:buChar char="-"/>
            </a:pPr>
            <a:r>
              <a:rPr lang="fr-FR" sz="1200">
                <a:latin typeface="Arial" pitchFamily="34" charset="0"/>
                <a:cs typeface="Arial" pitchFamily="34" charset="0"/>
              </a:rPr>
              <a:t>« Reprendre une saisie en cours » si vous avez déjà commencé la rédaction d’une demande </a:t>
            </a:r>
          </a:p>
        </p:txBody>
      </p:sp>
      <p:sp>
        <p:nvSpPr>
          <p:cNvPr id="7" name="Rectangle à coins arrondis 6"/>
          <p:cNvSpPr/>
          <p:nvPr/>
        </p:nvSpPr>
        <p:spPr>
          <a:xfrm>
            <a:off x="1979712" y="5373216"/>
            <a:ext cx="4752528" cy="792088"/>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marL="446088"/>
            <a:r>
              <a:rPr lang="fr-FR" sz="1200" i="1" u="sng">
                <a:solidFill>
                  <a:schemeClr val="tx1"/>
                </a:solidFill>
                <a:latin typeface="Arial" pitchFamily="34" charset="0"/>
                <a:cs typeface="Arial" pitchFamily="34" charset="0"/>
              </a:rPr>
              <a:t>Cas pratique : </a:t>
            </a:r>
          </a:p>
          <a:p>
            <a:pPr marL="446088"/>
            <a:r>
              <a:rPr lang="fr-FR" sz="1200" i="1">
                <a:latin typeface="Arial" pitchFamily="34" charset="0"/>
                <a:cs typeface="Arial" pitchFamily="34" charset="0"/>
              </a:rPr>
              <a:t>Mathieu, directeur du centre social dépose une demande pour le compte de la mairie X</a:t>
            </a:r>
          </a:p>
        </p:txBody>
      </p:sp>
      <p:sp>
        <p:nvSpPr>
          <p:cNvPr id="3" name="Rectangle à coins arrondis 2"/>
          <p:cNvSpPr/>
          <p:nvPr/>
        </p:nvSpPr>
        <p:spPr>
          <a:xfrm>
            <a:off x="1331640" y="2996952"/>
            <a:ext cx="2304256" cy="14401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à coins arrondis 8"/>
          <p:cNvSpPr/>
          <p:nvPr/>
        </p:nvSpPr>
        <p:spPr>
          <a:xfrm>
            <a:off x="1150362" y="4149080"/>
            <a:ext cx="6445974" cy="504056"/>
          </a:xfrm>
          <a:prstGeom prst="roundRect">
            <a:avLst/>
          </a:prstGeom>
          <a:ln w="9525">
            <a:noFill/>
          </a:ln>
        </p:spPr>
        <p:style>
          <a:lnRef idx="2">
            <a:schemeClr val="dk1"/>
          </a:lnRef>
          <a:fillRef idx="1">
            <a:schemeClr val="lt1"/>
          </a:fillRef>
          <a:effectRef idx="0">
            <a:schemeClr val="dk1"/>
          </a:effectRef>
          <a:fontRef idx="minor">
            <a:schemeClr val="dk1"/>
          </a:fontRef>
        </p:style>
        <p:txBody>
          <a:bodyPr rtlCol="0" anchor="ctr"/>
          <a:lstStyle/>
          <a:p>
            <a:r>
              <a:rPr lang="fr-FR" sz="1400">
                <a:solidFill>
                  <a:schemeClr val="tx1"/>
                </a:solidFill>
                <a:latin typeface="Arial" pitchFamily="34" charset="0"/>
                <a:cs typeface="Arial" pitchFamily="34" charset="0"/>
              </a:rPr>
              <a:t>Vous pouvez démarrer une saisie, l’interrompre et la reprendre à tout moment (à condition d’avoir bien enregistré les données)</a:t>
            </a:r>
          </a:p>
        </p:txBody>
      </p:sp>
      <p:pic>
        <p:nvPicPr>
          <p:cNvPr id="11" name="Picture 2" descr="Pense-bête – LONDRES 20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077072"/>
            <a:ext cx="443009" cy="54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1032" y="5517288"/>
            <a:ext cx="178185" cy="504000"/>
          </a:xfrm>
          <a:prstGeom prst="rect">
            <a:avLst/>
          </a:prstGeom>
        </p:spPr>
      </p:pic>
    </p:spTree>
    <p:extLst>
      <p:ext uri="{BB962C8B-B14F-4D97-AF65-F5344CB8AC3E}">
        <p14:creationId xmlns:p14="http://schemas.microsoft.com/office/powerpoint/2010/main" val="379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De quoi est constitué un dossier de demande ?</a:t>
            </a:r>
          </a:p>
        </p:txBody>
      </p:sp>
      <p:sp>
        <p:nvSpPr>
          <p:cNvPr id="5" name="Espace réservé du contenu 4"/>
          <p:cNvSpPr>
            <a:spLocks noGrp="1"/>
          </p:cNvSpPr>
          <p:nvPr>
            <p:ph idx="1"/>
          </p:nvPr>
        </p:nvSpPr>
        <p:spPr>
          <a:xfrm>
            <a:off x="611560" y="1340768"/>
            <a:ext cx="7920880" cy="4235105"/>
          </a:xfrm>
        </p:spPr>
        <p:txBody>
          <a:bodyPr>
            <a:normAutofit/>
          </a:bodyPr>
          <a:lstStyle/>
          <a:p>
            <a:pPr marL="0" indent="0">
              <a:buNone/>
            </a:pPr>
            <a:r>
              <a:rPr lang="fr-FR"/>
              <a:t>Toutes les demandes sont construites de manière identique avec 6 parties :</a:t>
            </a:r>
          </a:p>
          <a:p>
            <a:pPr marL="542925" indent="-361950"/>
            <a:r>
              <a:rPr lang="fr-FR"/>
              <a:t>Choix du financeur</a:t>
            </a:r>
          </a:p>
          <a:p>
            <a:pPr marL="542925" indent="-361950"/>
            <a:r>
              <a:rPr lang="fr-FR"/>
              <a:t>Préambule</a:t>
            </a:r>
          </a:p>
          <a:p>
            <a:pPr marL="542925" indent="-361950"/>
            <a:r>
              <a:rPr lang="fr-FR"/>
              <a:t>Critères d’éligibilité</a:t>
            </a:r>
          </a:p>
          <a:p>
            <a:pPr marL="542925" indent="-361950"/>
            <a:r>
              <a:rPr lang="fr-FR"/>
              <a:t>Votre tiers</a:t>
            </a:r>
          </a:p>
          <a:p>
            <a:pPr marL="542925" indent="-361950"/>
            <a:r>
              <a:rPr lang="fr-FR"/>
              <a:t>Votre dossier</a:t>
            </a:r>
          </a:p>
          <a:p>
            <a:pPr marL="542925" indent="-361950"/>
            <a:r>
              <a:rPr lang="fr-FR"/>
              <a:t>Récapitulatif</a:t>
            </a:r>
          </a:p>
          <a:p>
            <a:pPr marL="0" indent="0">
              <a:buNone/>
            </a:pPr>
            <a:endParaRPr lang="fr-FR" sz="1600"/>
          </a:p>
          <a:p>
            <a:pPr marL="0" indent="0">
              <a:buNone/>
            </a:pPr>
            <a:r>
              <a:rPr lang="fr-FR"/>
              <a:t>Un fil d'Ariane permet de </a:t>
            </a:r>
            <a:r>
              <a:rPr lang="fr-FR" u="sng"/>
              <a:t>suivre</a:t>
            </a:r>
            <a:r>
              <a:rPr lang="fr-FR"/>
              <a:t> l’avancée de votre dossier (cf. encadré rouge).</a:t>
            </a:r>
          </a:p>
          <a:p>
            <a:pPr marL="0" indent="0">
              <a:buNone/>
            </a:pPr>
            <a:r>
              <a:rPr lang="fr-FR"/>
              <a:t> </a:t>
            </a:r>
          </a:p>
          <a:p>
            <a:pPr marL="0" indent="0">
              <a:buNone/>
            </a:pPr>
            <a:endParaRPr lang="fr-FR"/>
          </a:p>
          <a:p>
            <a:pPr marL="0" indent="0">
              <a:buNone/>
            </a:pPr>
            <a:endParaRPr lang="fr-FR"/>
          </a:p>
          <a:p>
            <a:pPr marL="446088" indent="0">
              <a:buNone/>
            </a:pPr>
            <a:r>
              <a:rPr lang="fr-FR" sz="1200" i="1"/>
              <a:t>Pour passer d’une étape </a:t>
            </a:r>
          </a:p>
          <a:p>
            <a:pPr marL="446088" indent="0">
              <a:buNone/>
            </a:pPr>
            <a:r>
              <a:rPr lang="fr-FR" sz="1200" i="1"/>
              <a:t>à l’autre, vous devez </a:t>
            </a:r>
          </a:p>
          <a:p>
            <a:pPr marL="446088" indent="0">
              <a:buNone/>
            </a:pPr>
            <a:r>
              <a:rPr lang="fr-FR" sz="1200" i="1"/>
              <a:t>utiliser les icônes</a:t>
            </a:r>
          </a:p>
          <a:p>
            <a:pPr marL="446088" indent="0">
              <a:buNone/>
            </a:pPr>
            <a:r>
              <a:rPr lang="fr-FR" sz="1200" i="1"/>
              <a:t>« Précédent » ou « Suivant ».</a:t>
            </a: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19</a:t>
            </a:fld>
            <a:endParaRPr lang="fr-F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509120"/>
            <a:ext cx="648072"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Espace réservé pour une image  5" descr="Espace Usag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212079" y="4005064"/>
            <a:ext cx="5680401" cy="2134366"/>
          </a:xfrm>
          <a:prstGeom prst="rect">
            <a:avLst/>
          </a:prstGeom>
        </p:spPr>
      </p:pic>
    </p:spTree>
    <p:extLst>
      <p:ext uri="{BB962C8B-B14F-4D97-AF65-F5344CB8AC3E}">
        <p14:creationId xmlns:p14="http://schemas.microsoft.com/office/powerpoint/2010/main" val="729032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1B892B0-0067-4D4E-A9DC-9262347447F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xmlns="" id="{F91337B5-68C4-4B92-9C13-7D70EADFB05B}"/>
              </a:ext>
            </a:extLst>
          </p:cNvPr>
          <p:cNvSpPr>
            <a:spLocks noGrp="1"/>
          </p:cNvSpPr>
          <p:nvPr>
            <p:ph idx="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D8F0A183-12C3-4B2F-BFBA-A5BD5FBD312B}"/>
              </a:ext>
            </a:extLst>
          </p:cNvPr>
          <p:cNvSpPr>
            <a:spLocks noGrp="1"/>
          </p:cNvSpPr>
          <p:nvPr>
            <p:ph type="sldNum" sz="quarter" idx="12"/>
          </p:nvPr>
        </p:nvSpPr>
        <p:spPr/>
        <p:txBody>
          <a:bodyPr/>
          <a:lstStyle/>
          <a:p>
            <a:fld id="{D4E683EE-B467-461D-8A15-0D56E0BE7128}" type="slidenum">
              <a:rPr lang="fr-FR" smtClean="0"/>
              <a:pPr/>
              <a:t>2</a:t>
            </a:fld>
            <a:endParaRPr lang="fr-FR"/>
          </a:p>
        </p:txBody>
      </p:sp>
    </p:spTree>
    <p:extLst>
      <p:ext uri="{BB962C8B-B14F-4D97-AF65-F5344CB8AC3E}">
        <p14:creationId xmlns:p14="http://schemas.microsoft.com/office/powerpoint/2010/main" val="2233949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706090"/>
          </a:xfrm>
        </p:spPr>
        <p:txBody>
          <a:bodyPr>
            <a:normAutofit fontScale="90000"/>
          </a:bodyPr>
          <a:lstStyle/>
          <a:p>
            <a:r>
              <a:rPr lang="fr-FR"/>
              <a:t>Comment créer une demande ?</a:t>
            </a:r>
            <a:br>
              <a:rPr lang="fr-FR"/>
            </a:br>
            <a:r>
              <a:rPr lang="fr-FR" u="none"/>
              <a:t>Choisir son téléservice et sa Caf</a:t>
            </a:r>
          </a:p>
        </p:txBody>
      </p:sp>
      <p:sp>
        <p:nvSpPr>
          <p:cNvPr id="3" name="Espace réservé du contenu 2"/>
          <p:cNvSpPr>
            <a:spLocks noGrp="1"/>
          </p:cNvSpPr>
          <p:nvPr>
            <p:ph idx="1"/>
          </p:nvPr>
        </p:nvSpPr>
        <p:spPr>
          <a:xfrm>
            <a:off x="179512" y="980728"/>
            <a:ext cx="8445624" cy="5526676"/>
          </a:xfrm>
        </p:spPr>
        <p:txBody>
          <a:bodyPr>
            <a:normAutofit/>
          </a:bodyPr>
          <a:lstStyle/>
          <a:p>
            <a:pPr marL="0" indent="0">
              <a:buNone/>
            </a:pPr>
            <a:endParaRPr lang="fr-FR" sz="400"/>
          </a:p>
          <a:p>
            <a:pPr marL="0" lvl="1" indent="0" defTabSz="722313">
              <a:buNone/>
            </a:pPr>
            <a:endParaRPr lang="fr-FR" sz="1600"/>
          </a:p>
          <a:p>
            <a:pPr marL="0" lvl="1" indent="0" defTabSz="722313">
              <a:buNone/>
            </a:pPr>
            <a:endParaRPr lang="fr-FR" sz="1600"/>
          </a:p>
          <a:p>
            <a:pPr marL="0" lvl="1" indent="0" defTabSz="722313">
              <a:buNone/>
            </a:pPr>
            <a:endParaRPr lang="fr-FR" sz="1600"/>
          </a:p>
          <a:p>
            <a:endParaRPr lang="fr-FR" sz="2000"/>
          </a:p>
          <a:p>
            <a:endParaRPr lang="fr-FR" sz="2000"/>
          </a:p>
          <a:p>
            <a:endParaRPr lang="fr-FR" sz="2000"/>
          </a:p>
          <a:p>
            <a:endParaRPr lang="fr-FR"/>
          </a:p>
          <a:p>
            <a:endParaRPr lang="fr-FR" sz="1800"/>
          </a:p>
          <a:p>
            <a:endParaRPr lang="fr-FR" sz="1800"/>
          </a:p>
          <a:p>
            <a:pPr marL="4391025" indent="0">
              <a:buNone/>
            </a:pPr>
            <a:r>
              <a:rPr lang="fr-FR" sz="1500"/>
              <a:t>❶ </a:t>
            </a:r>
            <a:r>
              <a:rPr lang="fr-FR" sz="1500" b="1" u="sng">
                <a:solidFill>
                  <a:srgbClr val="8DBC48"/>
                </a:solidFill>
              </a:rPr>
              <a:t>Choix du financeur </a:t>
            </a:r>
            <a:r>
              <a:rPr lang="fr-FR" sz="1500"/>
              <a:t>: </a:t>
            </a:r>
          </a:p>
          <a:p>
            <a:pPr marL="4391025" indent="0">
              <a:buNone/>
            </a:pPr>
            <a:endParaRPr lang="fr-FR" sz="1500"/>
          </a:p>
          <a:p>
            <a:pPr marL="4391025" indent="0">
              <a:buNone/>
            </a:pPr>
            <a:r>
              <a:rPr lang="fr-FR"/>
              <a:t>Sélectionner la Caf auprès de qui vous sollicitez un financement.</a:t>
            </a:r>
          </a:p>
          <a:p>
            <a:pPr marL="4391025" indent="0">
              <a:buNone/>
            </a:pPr>
            <a:endParaRPr lang="fr-FR" sz="700"/>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20</a:t>
            </a:fld>
            <a:endParaRPr lang="fr-FR"/>
          </a:p>
        </p:txBody>
      </p:sp>
      <p:grpSp>
        <p:nvGrpSpPr>
          <p:cNvPr id="16" name="Groupe 15"/>
          <p:cNvGrpSpPr/>
          <p:nvPr/>
        </p:nvGrpSpPr>
        <p:grpSpPr>
          <a:xfrm>
            <a:off x="145712" y="3645024"/>
            <a:ext cx="4354280" cy="2223943"/>
            <a:chOff x="145712" y="3645024"/>
            <a:chExt cx="4354280" cy="2223943"/>
          </a:xfrm>
        </p:grpSpPr>
        <p:pic>
          <p:nvPicPr>
            <p:cNvPr id="15" name="Espace réservé pour une image  5" descr="Espace Usager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45712" y="3645024"/>
              <a:ext cx="4354280" cy="2223943"/>
            </a:xfrm>
            <a:prstGeom prst="rect">
              <a:avLst/>
            </a:prstGeom>
          </p:spPr>
        </p:pic>
        <p:sp>
          <p:nvSpPr>
            <p:cNvPr id="13" name="Ellipse 12"/>
            <p:cNvSpPr/>
            <p:nvPr/>
          </p:nvSpPr>
          <p:spPr>
            <a:xfrm>
              <a:off x="251520" y="3917546"/>
              <a:ext cx="576064" cy="447558"/>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grpSp>
      <p:pic>
        <p:nvPicPr>
          <p:cNvPr id="17" name="Espace réservé pour une imag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223018" y="1554361"/>
            <a:ext cx="4533303" cy="1442591"/>
          </a:xfrm>
          <a:prstGeom prst="rect">
            <a:avLst/>
          </a:prstGeom>
        </p:spPr>
      </p:pic>
      <p:sp>
        <p:nvSpPr>
          <p:cNvPr id="5" name="Rectangle à coins arrondis 4"/>
          <p:cNvSpPr/>
          <p:nvPr/>
        </p:nvSpPr>
        <p:spPr>
          <a:xfrm>
            <a:off x="251520" y="1484784"/>
            <a:ext cx="3744416" cy="1800200"/>
          </a:xfrm>
          <a:prstGeom prst="wedgeRoundRectCallout">
            <a:avLst>
              <a:gd name="adj1" fmla="val 75860"/>
              <a:gd name="adj2" fmla="val 19524"/>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pPr marL="0" lvl="1" defTabSz="722313"/>
            <a:r>
              <a:rPr lang="fr-FR" sz="1200">
                <a:latin typeface="Arial" pitchFamily="34" charset="0"/>
                <a:cs typeface="Arial" pitchFamily="34" charset="0"/>
              </a:rPr>
              <a:t>Rechercher le téléservice souhaité soit par :</a:t>
            </a:r>
          </a:p>
          <a:p>
            <a:pPr marL="0" lvl="1" defTabSz="722313"/>
            <a:endParaRPr lang="fr-FR" sz="1200">
              <a:latin typeface="Arial" pitchFamily="34" charset="0"/>
              <a:cs typeface="Arial" pitchFamily="34" charset="0"/>
            </a:endParaRPr>
          </a:p>
          <a:p>
            <a:pPr marL="171450" lvl="1" indent="-171450" defTabSz="722313">
              <a:buFontTx/>
              <a:buChar char="-"/>
            </a:pPr>
            <a:r>
              <a:rPr lang="fr-FR" sz="1200">
                <a:latin typeface="Arial" pitchFamily="34" charset="0"/>
                <a:cs typeface="Arial" pitchFamily="34" charset="0"/>
              </a:rPr>
              <a:t>Libellé : nom du dispositif pour lequel vous sollicitez un financement</a:t>
            </a:r>
          </a:p>
          <a:p>
            <a:pPr marL="171450" lvl="1" indent="-171450" defTabSz="722313">
              <a:buFontTx/>
              <a:buChar char="-"/>
            </a:pPr>
            <a:r>
              <a:rPr lang="fr-FR" sz="1200">
                <a:solidFill>
                  <a:schemeClr val="tx1"/>
                </a:solidFill>
                <a:latin typeface="Arial" pitchFamily="34" charset="0"/>
                <a:cs typeface="Arial" pitchFamily="34" charset="0"/>
              </a:rPr>
              <a:t>Type de demandeur : sélectionner parmi la liste déroulante (associations, collectivités </a:t>
            </a:r>
            <a:r>
              <a:rPr lang="fr-FR" sz="1200" err="1">
                <a:solidFill>
                  <a:schemeClr val="tx1"/>
                </a:solidFill>
                <a:latin typeface="Arial" pitchFamily="34" charset="0"/>
                <a:cs typeface="Arial" pitchFamily="34" charset="0"/>
              </a:rPr>
              <a:t>etc</a:t>
            </a:r>
            <a:r>
              <a:rPr lang="fr-FR" sz="1200">
                <a:solidFill>
                  <a:schemeClr val="tx1"/>
                </a:solidFill>
                <a:latin typeface="Arial" pitchFamily="34" charset="0"/>
                <a:cs typeface="Arial" pitchFamily="34" charset="0"/>
              </a:rPr>
              <a:t>).</a:t>
            </a:r>
          </a:p>
          <a:p>
            <a:pPr marL="171450" lvl="1" indent="-171450" defTabSz="722313">
              <a:buFontTx/>
              <a:buChar char="-"/>
            </a:pPr>
            <a:endParaRPr lang="fr-FR" sz="1200">
              <a:solidFill>
                <a:schemeClr val="tx1"/>
              </a:solidFill>
              <a:latin typeface="Arial" pitchFamily="34" charset="0"/>
              <a:cs typeface="Arial" pitchFamily="34" charset="0"/>
            </a:endParaRPr>
          </a:p>
          <a:p>
            <a:pPr marL="0" lvl="1" defTabSz="722313"/>
            <a:r>
              <a:rPr lang="fr-FR" sz="1200" b="1">
                <a:solidFill>
                  <a:srgbClr val="8DBC48"/>
                </a:solidFill>
                <a:latin typeface="Arial" pitchFamily="34" charset="0"/>
                <a:cs typeface="Arial" pitchFamily="34" charset="0"/>
              </a:rPr>
              <a:t>Choisir</a:t>
            </a:r>
            <a:r>
              <a:rPr lang="fr-FR" sz="1200">
                <a:solidFill>
                  <a:schemeClr val="tx1"/>
                </a:solidFill>
                <a:latin typeface="Arial" pitchFamily="34" charset="0"/>
                <a:cs typeface="Arial" pitchFamily="34" charset="0"/>
              </a:rPr>
              <a:t> sur le téléservice parmi la liste qui s’affiche</a:t>
            </a:r>
            <a:endParaRPr lang="fr-FR" sz="1100">
              <a:solidFill>
                <a:schemeClr val="tx1"/>
              </a:solidFill>
              <a:latin typeface="Arial" pitchFamily="34" charset="0"/>
              <a:cs typeface="Arial" pitchFamily="34" charset="0"/>
            </a:endParaRPr>
          </a:p>
        </p:txBody>
      </p:sp>
      <p:sp>
        <p:nvSpPr>
          <p:cNvPr id="9" name="Rectangle à coins arrondis 8"/>
          <p:cNvSpPr/>
          <p:nvPr/>
        </p:nvSpPr>
        <p:spPr>
          <a:xfrm>
            <a:off x="4745234" y="5163779"/>
            <a:ext cx="4202249" cy="713493"/>
          </a:xfrm>
          <a:prstGeom prst="wedgeRoundRectCallout">
            <a:avLst>
              <a:gd name="adj1" fmla="val -69568"/>
              <a:gd name="adj2" fmla="val -36686"/>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pPr marL="0" lvl="1" indent="0" defTabSz="722313">
              <a:buNone/>
            </a:pPr>
            <a:r>
              <a:rPr lang="fr-FR" sz="1200">
                <a:latin typeface="Arial" pitchFamily="34" charset="0"/>
                <a:cs typeface="Arial" pitchFamily="34" charset="0"/>
              </a:rPr>
              <a:t>- Saisir le nom de la Caf </a:t>
            </a:r>
            <a:r>
              <a:rPr lang="fr-FR" sz="1200">
                <a:solidFill>
                  <a:schemeClr val="tx1"/>
                </a:solidFill>
                <a:latin typeface="Arial" pitchFamily="34" charset="0"/>
                <a:cs typeface="Arial" pitchFamily="34" charset="0"/>
              </a:rPr>
              <a:t>: </a:t>
            </a:r>
            <a:r>
              <a:rPr lang="fr-FR" sz="1200" b="1">
                <a:solidFill>
                  <a:schemeClr val="tx1"/>
                </a:solidFill>
                <a:latin typeface="Arial" pitchFamily="34" charset="0"/>
                <a:cs typeface="Arial" pitchFamily="34" charset="0"/>
              </a:rPr>
              <a:t>ex CAF 01 </a:t>
            </a:r>
          </a:p>
          <a:p>
            <a:pPr marL="0" lvl="1" indent="0" defTabSz="722313">
              <a:buNone/>
            </a:pPr>
            <a:r>
              <a:rPr lang="fr-FR" sz="1200">
                <a:latin typeface="Arial" pitchFamily="34" charset="0"/>
                <a:cs typeface="Arial" pitchFamily="34" charset="0"/>
              </a:rPr>
              <a:t>- Choisir dans le menu déroulant</a:t>
            </a:r>
          </a:p>
          <a:p>
            <a:pPr marL="0" lvl="1" indent="0" defTabSz="722313">
              <a:buNone/>
            </a:pPr>
            <a:r>
              <a:rPr lang="fr-FR" sz="1200">
                <a:latin typeface="Arial" pitchFamily="34" charset="0"/>
                <a:cs typeface="Arial" pitchFamily="34" charset="0"/>
              </a:rPr>
              <a:t>- Cliquer sur « suivant » pour afficher le téléservice</a:t>
            </a:r>
          </a:p>
        </p:txBody>
      </p:sp>
    </p:spTree>
    <p:extLst>
      <p:ext uri="{BB962C8B-B14F-4D97-AF65-F5344CB8AC3E}">
        <p14:creationId xmlns:p14="http://schemas.microsoft.com/office/powerpoint/2010/main" val="2416509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Comment créer une demande</a:t>
            </a:r>
            <a:r>
              <a:rPr lang="fr-FR" u="none"/>
              <a:t> ? </a:t>
            </a:r>
            <a:br>
              <a:rPr lang="fr-FR" u="none"/>
            </a:br>
            <a:r>
              <a:rPr lang="fr-FR" u="none"/>
              <a:t>Lire le préambule</a:t>
            </a:r>
            <a:endParaRPr lang="fr-F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21</a:t>
            </a:fld>
            <a:endParaRPr lang="fr-FR"/>
          </a:p>
        </p:txBody>
      </p:sp>
      <p:sp>
        <p:nvSpPr>
          <p:cNvPr id="6" name="ZoneTexte 5"/>
          <p:cNvSpPr txBox="1"/>
          <p:nvPr/>
        </p:nvSpPr>
        <p:spPr>
          <a:xfrm>
            <a:off x="611560" y="1283856"/>
            <a:ext cx="7776864" cy="2031325"/>
          </a:xfrm>
          <a:prstGeom prst="rect">
            <a:avLst/>
          </a:prstGeom>
          <a:noFill/>
        </p:spPr>
        <p:txBody>
          <a:bodyPr wrap="square" rtlCol="0">
            <a:spAutoFit/>
          </a:bodyPr>
          <a:lstStyle/>
          <a:p>
            <a:r>
              <a:rPr lang="fr-FR" sz="1600">
                <a:latin typeface="Arial" pitchFamily="34" charset="0"/>
                <a:cs typeface="Arial" pitchFamily="34" charset="0"/>
              </a:rPr>
              <a:t>❷</a:t>
            </a:r>
            <a:r>
              <a:rPr lang="fr-FR"/>
              <a:t>  </a:t>
            </a:r>
            <a:r>
              <a:rPr lang="fr-FR" sz="1500" b="1" u="sng">
                <a:solidFill>
                  <a:srgbClr val="8DBC48"/>
                </a:solidFill>
                <a:latin typeface="Arial" pitchFamily="34" charset="0"/>
                <a:cs typeface="Arial" pitchFamily="34" charset="0"/>
              </a:rPr>
              <a:t>Préambule</a:t>
            </a:r>
            <a:r>
              <a:rPr lang="fr-FR" sz="1400" b="1">
                <a:solidFill>
                  <a:srgbClr val="8DBC48"/>
                </a:solidFill>
                <a:latin typeface="Arial" pitchFamily="34" charset="0"/>
                <a:cs typeface="Arial" pitchFamily="34" charset="0"/>
              </a:rPr>
              <a:t> </a:t>
            </a:r>
            <a:r>
              <a:rPr lang="fr-FR" sz="1400">
                <a:latin typeface="Arial" pitchFamily="34" charset="0"/>
                <a:cs typeface="Arial" pitchFamily="34" charset="0"/>
              </a:rPr>
              <a:t>:</a:t>
            </a:r>
          </a:p>
          <a:p>
            <a:endParaRPr lang="fr-FR" sz="1400">
              <a:latin typeface="Arial" pitchFamily="34" charset="0"/>
              <a:cs typeface="Arial" pitchFamily="34" charset="0"/>
            </a:endParaRPr>
          </a:p>
          <a:p>
            <a:pPr algn="just"/>
            <a:r>
              <a:rPr lang="fr-FR" sz="1400">
                <a:latin typeface="Arial" pitchFamily="34" charset="0"/>
                <a:cs typeface="Arial" pitchFamily="34" charset="0"/>
              </a:rPr>
              <a:t>Il contient l’ensemble des informations relatives à l’appel à projet : objectifs, définition du cadre d’intervention, public visé, nature de l’action éligible etc.</a:t>
            </a:r>
          </a:p>
          <a:p>
            <a:pPr algn="just"/>
            <a:endParaRPr lang="fr-FR" sz="1400">
              <a:latin typeface="Arial" pitchFamily="34" charset="0"/>
              <a:cs typeface="Arial" pitchFamily="34" charset="0"/>
            </a:endParaRPr>
          </a:p>
          <a:p>
            <a:pPr algn="just"/>
            <a:endParaRPr lang="fr-FR" sz="1200">
              <a:latin typeface="Arial" pitchFamily="34" charset="0"/>
              <a:cs typeface="Arial" pitchFamily="34" charset="0"/>
            </a:endParaRPr>
          </a:p>
          <a:p>
            <a:pPr marL="627063" algn="just"/>
            <a:r>
              <a:rPr lang="fr-FR" sz="1300" i="1">
                <a:latin typeface="Arial" pitchFamily="34" charset="0"/>
                <a:cs typeface="Arial" pitchFamily="34" charset="0"/>
              </a:rPr>
              <a:t>A lire attentivement : il peut contenir des informations nationales ET locales ainsi que des liens vers d’autres documents (chartes etc.).</a:t>
            </a:r>
          </a:p>
          <a:p>
            <a:pPr algn="just"/>
            <a:endParaRPr lang="fr-FR" sz="140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564904"/>
            <a:ext cx="504056"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Espace réservé pour une image  5" descr="Espace Usag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01084" y="3493491"/>
            <a:ext cx="5563204" cy="2743821"/>
          </a:xfrm>
          <a:prstGeom prst="rect">
            <a:avLst/>
          </a:prstGeom>
        </p:spPr>
      </p:pic>
    </p:spTree>
    <p:extLst>
      <p:ext uri="{BB962C8B-B14F-4D97-AF65-F5344CB8AC3E}">
        <p14:creationId xmlns:p14="http://schemas.microsoft.com/office/powerpoint/2010/main" val="3799905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Comment créer une demande</a:t>
            </a:r>
            <a:r>
              <a:rPr lang="fr-FR" u="none"/>
              <a:t> ?</a:t>
            </a:r>
            <a:br>
              <a:rPr lang="fr-FR" u="none"/>
            </a:br>
            <a:r>
              <a:rPr lang="fr-FR" u="none"/>
              <a:t>Vérifier les critères d’éligibilité</a:t>
            </a:r>
            <a:endParaRPr lang="fr-FR"/>
          </a:p>
        </p:txBody>
      </p:sp>
      <p:sp>
        <p:nvSpPr>
          <p:cNvPr id="3" name="Espace réservé du contenu 2"/>
          <p:cNvSpPr>
            <a:spLocks noGrp="1"/>
          </p:cNvSpPr>
          <p:nvPr>
            <p:ph idx="1"/>
          </p:nvPr>
        </p:nvSpPr>
        <p:spPr>
          <a:xfrm>
            <a:off x="457200" y="1052736"/>
            <a:ext cx="8229600" cy="5688632"/>
          </a:xfrm>
        </p:spPr>
        <p:txBody>
          <a:bodyPr>
            <a:normAutofit fontScale="77500" lnSpcReduction="20000"/>
          </a:bodyPr>
          <a:lstStyle/>
          <a:p>
            <a:pPr marL="0" indent="0">
              <a:buNone/>
            </a:pPr>
            <a:endParaRPr lang="fr-FR" sz="2100"/>
          </a:p>
          <a:p>
            <a:pPr marL="0" indent="0">
              <a:buNone/>
              <a:tabLst>
                <a:tab pos="361950" algn="l"/>
              </a:tabLst>
            </a:pPr>
            <a:r>
              <a:rPr lang="fr-FR" sz="1900"/>
              <a:t>❸  Répondre aux questions pour vérifier si vous êtes </a:t>
            </a:r>
            <a:r>
              <a:rPr lang="fr-FR" sz="1900" b="1">
                <a:solidFill>
                  <a:srgbClr val="8DBC48"/>
                </a:solidFill>
              </a:rPr>
              <a:t>éligible au dispositif</a:t>
            </a:r>
            <a:r>
              <a:rPr lang="fr-FR" sz="1900"/>
              <a:t>.</a:t>
            </a:r>
          </a:p>
          <a:p>
            <a:pPr marL="0" indent="0">
              <a:buNone/>
              <a:tabLst>
                <a:tab pos="361950" algn="l"/>
              </a:tabLst>
            </a:pPr>
            <a:r>
              <a:rPr lang="fr-FR" sz="1600"/>
              <a:t>	</a:t>
            </a:r>
          </a:p>
          <a:p>
            <a:pPr marL="0" indent="0">
              <a:buNone/>
              <a:tabLst>
                <a:tab pos="361950" algn="l"/>
              </a:tabLst>
            </a:pPr>
            <a:r>
              <a:rPr lang="fr-FR" sz="1600"/>
              <a:t>       </a:t>
            </a:r>
            <a:r>
              <a:rPr lang="fr-FR" sz="1800"/>
              <a:t>Les critères sont propres à chaque dossier de demande.</a:t>
            </a:r>
          </a:p>
          <a:p>
            <a:pPr marL="0" indent="0">
              <a:buNone/>
              <a:tabLst>
                <a:tab pos="361950" algn="l"/>
              </a:tabLst>
            </a:pPr>
            <a:endParaRPr lang="fr-FR" sz="1800"/>
          </a:p>
          <a:p>
            <a:pPr marL="0" indent="0">
              <a:buNone/>
              <a:tabLst>
                <a:tab pos="0" algn="l"/>
              </a:tabLst>
            </a:pPr>
            <a:r>
              <a:rPr lang="fr-FR" sz="1800"/>
              <a:t>	Si un message s’affiche pour indiquer que vous n’êtes pas éligible, il n’est pas utile de poursuivre votre saisie.</a:t>
            </a:r>
          </a:p>
          <a:p>
            <a:pPr marL="0" indent="0">
              <a:buNone/>
              <a:tabLst>
                <a:tab pos="361950" algn="l"/>
              </a:tabLst>
            </a:pPr>
            <a:endParaRPr lang="fr-FR" sz="1800"/>
          </a:p>
          <a:p>
            <a:pPr marL="0" indent="0">
              <a:buNone/>
              <a:tabLst>
                <a:tab pos="361950" algn="l"/>
              </a:tabLst>
            </a:pPr>
            <a:endParaRPr lang="fr-FR" sz="1800"/>
          </a:p>
          <a:p>
            <a:pPr marL="0" indent="0">
              <a:buNone/>
              <a:tabLst>
                <a:tab pos="361950" algn="l"/>
              </a:tabLst>
            </a:pPr>
            <a:endParaRPr lang="fr-FR" sz="1800"/>
          </a:p>
          <a:p>
            <a:pPr marL="0" indent="0">
              <a:buNone/>
              <a:tabLst>
                <a:tab pos="361950" algn="l"/>
              </a:tabLst>
            </a:pPr>
            <a:endParaRPr lang="fr-FR" sz="1800"/>
          </a:p>
          <a:p>
            <a:pPr marL="0" indent="0">
              <a:buNone/>
              <a:tabLst>
                <a:tab pos="361950" algn="l"/>
              </a:tabLst>
            </a:pPr>
            <a:endParaRPr lang="fr-FR" sz="1800"/>
          </a:p>
          <a:p>
            <a:pPr marL="0" indent="0">
              <a:buNone/>
              <a:tabLst>
                <a:tab pos="361950" algn="l"/>
              </a:tabLst>
            </a:pPr>
            <a:endParaRPr lang="fr-FR" sz="1800"/>
          </a:p>
          <a:p>
            <a:pPr marL="0" indent="0">
              <a:buNone/>
              <a:tabLst>
                <a:tab pos="361950" algn="l"/>
              </a:tabLst>
            </a:pPr>
            <a:endParaRPr lang="fr-FR" sz="1800"/>
          </a:p>
          <a:p>
            <a:pPr marL="0" indent="0">
              <a:buNone/>
              <a:tabLst>
                <a:tab pos="361950" algn="l"/>
              </a:tabLst>
            </a:pPr>
            <a:endParaRPr lang="fr-FR" sz="1800"/>
          </a:p>
          <a:p>
            <a:pPr marL="0" indent="0">
              <a:buNone/>
              <a:tabLst>
                <a:tab pos="361950" algn="l"/>
              </a:tabLst>
            </a:pPr>
            <a:endParaRPr lang="fr-FR" sz="1800"/>
          </a:p>
          <a:p>
            <a:pPr marL="0" indent="0">
              <a:buNone/>
              <a:tabLst>
                <a:tab pos="361950" algn="l"/>
              </a:tabLst>
            </a:pPr>
            <a:endParaRPr lang="fr-FR" sz="1800"/>
          </a:p>
          <a:p>
            <a:pPr marL="0" indent="0">
              <a:buNone/>
              <a:tabLst>
                <a:tab pos="361950" algn="l"/>
              </a:tabLst>
            </a:pPr>
            <a:endParaRPr lang="fr-FR" sz="1800"/>
          </a:p>
          <a:p>
            <a:pPr marL="0" indent="0">
              <a:buNone/>
              <a:tabLst>
                <a:tab pos="361950" algn="l"/>
              </a:tabLst>
            </a:pPr>
            <a:endParaRPr lang="fr-FR" sz="1800"/>
          </a:p>
          <a:p>
            <a:pPr marL="0" indent="0">
              <a:buNone/>
              <a:tabLst>
                <a:tab pos="361950" algn="l"/>
              </a:tabLst>
            </a:pPr>
            <a:endParaRPr lang="fr-FR" sz="1800"/>
          </a:p>
          <a:p>
            <a:pPr marL="0" indent="0">
              <a:buNone/>
              <a:tabLst>
                <a:tab pos="361950" algn="l"/>
              </a:tabLst>
            </a:pPr>
            <a:endParaRPr lang="fr-FR" sz="1800"/>
          </a:p>
          <a:p>
            <a:pPr marL="0" indent="0">
              <a:buNone/>
              <a:tabLst>
                <a:tab pos="361950" algn="l"/>
              </a:tabLst>
            </a:pPr>
            <a:endParaRPr lang="fr-FR" sz="1800"/>
          </a:p>
          <a:p>
            <a:pPr marL="0" indent="0">
              <a:buNone/>
              <a:tabLst>
                <a:tab pos="361950" algn="l"/>
              </a:tabLst>
            </a:pPr>
            <a:endParaRPr lang="fr-FR" sz="1800"/>
          </a:p>
          <a:p>
            <a:pPr marL="0" indent="0">
              <a:buNone/>
              <a:tabLst>
                <a:tab pos="361950" algn="l"/>
              </a:tabLst>
            </a:pPr>
            <a:endParaRPr lang="fr-FR" sz="1300" i="1">
              <a:solidFill>
                <a:schemeClr val="accent2"/>
              </a:solidFill>
            </a:endParaRPr>
          </a:p>
          <a:p>
            <a:pPr marL="542925" indent="0" algn="just">
              <a:buNone/>
              <a:tabLst>
                <a:tab pos="361950" algn="l"/>
              </a:tabLst>
            </a:pPr>
            <a:r>
              <a:rPr lang="fr-FR" sz="1500" i="1"/>
              <a:t>Votre dossier de demande sera créé une fois que vous aurez passé cette étape « critères d’éligibilité ». </a:t>
            </a:r>
          </a:p>
          <a:p>
            <a:pPr marL="542925" indent="0" algn="just">
              <a:buNone/>
              <a:tabLst>
                <a:tab pos="361950" algn="l"/>
              </a:tabLst>
            </a:pPr>
            <a:r>
              <a:rPr lang="fr-FR" sz="1500" i="1"/>
              <a:t>Lors de l’étape suivante, vous pourrez enregistrer votre demande et poursuivre votre saisie ultérieurement.</a:t>
            </a:r>
            <a:endParaRPr lang="fr-FR" sz="2300" i="1"/>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22</a:t>
            </a:fld>
            <a:endParaRPr lang="fr-FR"/>
          </a:p>
        </p:txBody>
      </p:sp>
      <p:pic>
        <p:nvPicPr>
          <p:cNvPr id="8" name="Espace réservé pour une image  5" descr="Espace Usag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972154" y="2636912"/>
            <a:ext cx="5126155" cy="3147563"/>
          </a:xfrm>
          <a:prstGeom prst="rect">
            <a:avLst/>
          </a:prstGeom>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949280"/>
            <a:ext cx="488379" cy="48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à coins arrondis 6"/>
          <p:cNvSpPr/>
          <p:nvPr/>
        </p:nvSpPr>
        <p:spPr>
          <a:xfrm>
            <a:off x="382246" y="4308251"/>
            <a:ext cx="2589908" cy="713493"/>
          </a:xfrm>
          <a:prstGeom prst="wedgeRoundRectCallout">
            <a:avLst>
              <a:gd name="adj1" fmla="val 59341"/>
              <a:gd name="adj2" fmla="val -6882"/>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pPr marL="0" lvl="1" indent="0" defTabSz="722313">
              <a:buNone/>
            </a:pPr>
            <a:r>
              <a:rPr lang="fr-FR" sz="1200">
                <a:latin typeface="Arial" pitchFamily="34" charset="0"/>
                <a:cs typeface="Arial" pitchFamily="34" charset="0"/>
              </a:rPr>
              <a:t>Répondre par « oui » ou « non » aux questions.</a:t>
            </a:r>
          </a:p>
        </p:txBody>
      </p:sp>
    </p:spTree>
    <p:extLst>
      <p:ext uri="{BB962C8B-B14F-4D97-AF65-F5344CB8AC3E}">
        <p14:creationId xmlns:p14="http://schemas.microsoft.com/office/powerpoint/2010/main" val="1057779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Comment compléter une demande ?</a:t>
            </a:r>
            <a:r>
              <a:rPr lang="fr-FR" u="none"/>
              <a:t> </a:t>
            </a:r>
            <a:br>
              <a:rPr lang="fr-FR" u="none"/>
            </a:br>
            <a:r>
              <a:rPr lang="fr-FR" u="none"/>
              <a:t>Compléter votre tiers</a:t>
            </a:r>
            <a:endParaRPr lang="fr-FR"/>
          </a:p>
        </p:txBody>
      </p:sp>
      <p:sp>
        <p:nvSpPr>
          <p:cNvPr id="3" name="Espace réservé du contenu 2"/>
          <p:cNvSpPr>
            <a:spLocks noGrp="1"/>
          </p:cNvSpPr>
          <p:nvPr>
            <p:ph idx="1"/>
          </p:nvPr>
        </p:nvSpPr>
        <p:spPr>
          <a:xfrm>
            <a:off x="457200" y="1268760"/>
            <a:ext cx="8229600" cy="5328592"/>
          </a:xfrm>
        </p:spPr>
        <p:txBody>
          <a:bodyPr>
            <a:normAutofit fontScale="85000" lnSpcReduction="20000"/>
          </a:bodyPr>
          <a:lstStyle/>
          <a:p>
            <a:pPr marL="0" indent="0">
              <a:buNone/>
            </a:pPr>
            <a:r>
              <a:rPr lang="fr-FR" sz="1600"/>
              <a:t>❹ Selon votre situation, renseigner ou vérifier les informations de </a:t>
            </a:r>
            <a:r>
              <a:rPr lang="fr-FR" sz="1600" b="1">
                <a:solidFill>
                  <a:srgbClr val="8DBC48"/>
                </a:solidFill>
              </a:rPr>
              <a:t>votre tiers </a:t>
            </a:r>
          </a:p>
          <a:p>
            <a:pPr marL="0" indent="0">
              <a:buNone/>
            </a:pPr>
            <a:endParaRPr lang="fr-FR"/>
          </a:p>
          <a:p>
            <a:pPr marL="0" indent="0">
              <a:buNone/>
            </a:pPr>
            <a:endParaRPr lang="fr-FR"/>
          </a:p>
          <a:p>
            <a:r>
              <a:rPr lang="fr-FR" b="1" u="sng">
                <a:solidFill>
                  <a:srgbClr val="8DBC48"/>
                </a:solidFill>
              </a:rPr>
              <a:t>Vous déposez une demande pour la 1</a:t>
            </a:r>
            <a:r>
              <a:rPr lang="fr-FR" b="1" u="sng" baseline="30000">
                <a:solidFill>
                  <a:srgbClr val="8DBC48"/>
                </a:solidFill>
              </a:rPr>
              <a:t>ère</a:t>
            </a:r>
            <a:r>
              <a:rPr lang="fr-FR" b="1" u="sng">
                <a:solidFill>
                  <a:srgbClr val="8DBC48"/>
                </a:solidFill>
              </a:rPr>
              <a:t> fois</a:t>
            </a:r>
          </a:p>
          <a:p>
            <a:pPr marL="0" indent="0" defTabSz="361950">
              <a:buNone/>
            </a:pPr>
            <a:r>
              <a:rPr lang="fr-FR" b="1">
                <a:solidFill>
                  <a:srgbClr val="8DBC48"/>
                </a:solidFill>
              </a:rPr>
              <a:t>	</a:t>
            </a:r>
            <a:r>
              <a:rPr lang="fr-FR" b="1" u="sng">
                <a:solidFill>
                  <a:srgbClr val="8DBC48"/>
                </a:solidFill>
              </a:rPr>
              <a:t>sans être rattaché à un tiers</a:t>
            </a:r>
          </a:p>
          <a:p>
            <a:pPr marL="0" indent="0">
              <a:buNone/>
            </a:pPr>
            <a:endParaRPr lang="fr-FR" sz="600"/>
          </a:p>
          <a:p>
            <a:pPr marL="0" indent="0">
              <a:buNone/>
            </a:pPr>
            <a:r>
              <a:rPr lang="fr-FR"/>
              <a:t>Vous devez </a:t>
            </a:r>
            <a:r>
              <a:rPr lang="fr-FR" b="1"/>
              <a:t>renseigner</a:t>
            </a:r>
            <a:r>
              <a:rPr lang="fr-FR"/>
              <a:t> les données du tiers </a:t>
            </a:r>
          </a:p>
          <a:p>
            <a:pPr marL="0" indent="0">
              <a:buNone/>
            </a:pPr>
            <a:r>
              <a:rPr lang="fr-FR"/>
              <a:t>(cf. diapo suivante)</a:t>
            </a:r>
          </a:p>
          <a:p>
            <a:pPr marL="0" indent="0">
              <a:buNone/>
            </a:pPr>
            <a:endParaRPr lang="fr-FR"/>
          </a:p>
          <a:p>
            <a:pPr marL="361950" indent="84138">
              <a:buNone/>
            </a:pPr>
            <a:r>
              <a:rPr lang="fr-FR" sz="1300" i="1" u="sng"/>
              <a:t>Cas pratique : </a:t>
            </a:r>
            <a:r>
              <a:rPr lang="fr-FR" sz="1300" i="1"/>
              <a:t>Mathieu dépose la 1</a:t>
            </a:r>
            <a:r>
              <a:rPr lang="fr-FR" sz="1300" i="1" baseline="30000"/>
              <a:t>ère</a:t>
            </a:r>
            <a:r>
              <a:rPr lang="fr-FR" sz="1300" i="1"/>
              <a:t> demande </a:t>
            </a:r>
          </a:p>
          <a:p>
            <a:pPr marL="361950" indent="84138">
              <a:buNone/>
            </a:pPr>
            <a:r>
              <a:rPr lang="fr-FR" sz="1300" i="1"/>
              <a:t>pour le compte de la mairie X. Il doit renseigner les </a:t>
            </a:r>
          </a:p>
          <a:p>
            <a:pPr marL="361950" indent="84138">
              <a:buNone/>
            </a:pPr>
            <a:r>
              <a:rPr lang="fr-FR" sz="1300" i="1"/>
              <a:t>données du tiers.</a:t>
            </a:r>
            <a:endParaRPr lang="fr-FR" sz="1300" i="1">
              <a:solidFill>
                <a:srgbClr val="CC0099"/>
              </a:solidFill>
            </a:endParaRPr>
          </a:p>
          <a:p>
            <a:pPr marL="0" indent="0">
              <a:buNone/>
            </a:pPr>
            <a:endParaRPr lang="fr-FR"/>
          </a:p>
          <a:p>
            <a:pPr marL="0" indent="0">
              <a:buNone/>
            </a:pPr>
            <a:endParaRPr lang="fr-FR"/>
          </a:p>
          <a:p>
            <a:pPr marL="0" indent="0">
              <a:buNone/>
            </a:pPr>
            <a:endParaRPr lang="fr-FR"/>
          </a:p>
          <a:p>
            <a:r>
              <a:rPr lang="fr-FR" b="1" u="sng">
                <a:solidFill>
                  <a:srgbClr val="8DBC48"/>
                </a:solidFill>
              </a:rPr>
              <a:t>Vous avez déjà transmis une demande</a:t>
            </a:r>
          </a:p>
          <a:p>
            <a:pPr marL="0" indent="0" defTabSz="361950">
              <a:buNone/>
            </a:pPr>
            <a:r>
              <a:rPr lang="fr-FR" b="1">
                <a:solidFill>
                  <a:srgbClr val="8DBC48"/>
                </a:solidFill>
              </a:rPr>
              <a:t>	ou </a:t>
            </a:r>
            <a:r>
              <a:rPr lang="fr-FR" b="1" u="sng">
                <a:solidFill>
                  <a:srgbClr val="8DBC48"/>
                </a:solidFill>
              </a:rPr>
              <a:t>vous déposez une demande  avec un tiers validé</a:t>
            </a:r>
          </a:p>
          <a:p>
            <a:pPr marL="0" indent="0">
              <a:buNone/>
              <a:tabLst>
                <a:tab pos="361950" algn="l"/>
              </a:tabLst>
            </a:pPr>
            <a:r>
              <a:rPr lang="fr-FR" b="1">
                <a:solidFill>
                  <a:srgbClr val="8DBC48"/>
                </a:solidFill>
              </a:rPr>
              <a:t>	</a:t>
            </a:r>
            <a:endParaRPr lang="fr-FR" b="1" u="sng">
              <a:solidFill>
                <a:srgbClr val="8DBC48"/>
              </a:solidFill>
            </a:endParaRPr>
          </a:p>
          <a:p>
            <a:pPr marL="0" indent="0">
              <a:buNone/>
            </a:pPr>
            <a:r>
              <a:rPr lang="fr-FR"/>
              <a:t>Les données du tiers sont pré-remplies. </a:t>
            </a:r>
          </a:p>
          <a:p>
            <a:pPr marL="0" indent="0">
              <a:buNone/>
            </a:pPr>
            <a:r>
              <a:rPr lang="fr-FR" b="1"/>
              <a:t>Vérifier</a:t>
            </a:r>
            <a:r>
              <a:rPr lang="fr-FR"/>
              <a:t> le contenu et cliquer sur « Suivant »</a:t>
            </a:r>
          </a:p>
          <a:p>
            <a:pPr marL="0" indent="0">
              <a:buNone/>
            </a:pPr>
            <a:r>
              <a:rPr lang="fr-FR"/>
              <a:t>pour continuer votre saisie.</a:t>
            </a:r>
          </a:p>
          <a:p>
            <a:pPr marL="0" indent="0">
              <a:buNone/>
            </a:pPr>
            <a:endParaRPr lang="fr-FR"/>
          </a:p>
          <a:p>
            <a:pPr marL="446088" indent="0">
              <a:buNone/>
            </a:pPr>
            <a:r>
              <a:rPr lang="fr-FR" sz="1300" i="1" u="sng"/>
              <a:t>Cas pratique </a:t>
            </a:r>
            <a:r>
              <a:rPr lang="fr-FR" sz="1300" i="1">
                <a:solidFill>
                  <a:srgbClr val="CC0099"/>
                </a:solidFill>
              </a:rPr>
              <a:t>: </a:t>
            </a:r>
            <a:r>
              <a:rPr lang="fr-FR" sz="1300" i="1"/>
              <a:t>Mathieu a déjà transmis une demande </a:t>
            </a:r>
          </a:p>
          <a:p>
            <a:pPr marL="446088" indent="0">
              <a:buNone/>
            </a:pPr>
            <a:r>
              <a:rPr lang="fr-FR" sz="1300" i="1"/>
              <a:t>et/ou le tiers a déjà été validé par la Caf.</a:t>
            </a:r>
            <a:endParaRPr lang="fr-FR"/>
          </a:p>
          <a:p>
            <a:pPr marL="0" indent="0">
              <a:buNone/>
            </a:pPr>
            <a:endParaRPr lang="fr-FR"/>
          </a:p>
          <a:p>
            <a:pPr marL="361950" indent="0" algn="just">
              <a:buNone/>
            </a:pPr>
            <a:endParaRPr lang="fr-FR" sz="900" i="1"/>
          </a:p>
          <a:p>
            <a:pPr marL="361950" indent="0" algn="just">
              <a:buNone/>
            </a:pPr>
            <a:endParaRPr lang="fr-FR" sz="900" i="1"/>
          </a:p>
          <a:p>
            <a:pPr marL="361950" indent="0" algn="just">
              <a:buNone/>
            </a:pPr>
            <a:r>
              <a:rPr lang="fr-FR" sz="1300" i="1"/>
              <a:t>Penser à cliquer sur « enregistrer » en bas de la page pour enregistrer votre demande dans votre espace personnel et pouvoir y revenir ultérieurement.</a:t>
            </a:r>
          </a:p>
          <a:p>
            <a:pPr marL="0" indent="0">
              <a:buNone/>
            </a:pPr>
            <a:endParaRPr lang="fr-FR" sz="2200"/>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23</a:t>
            </a:fld>
            <a:endParaRPr lang="fr-FR"/>
          </a:p>
        </p:txBody>
      </p:sp>
      <p:pic>
        <p:nvPicPr>
          <p:cNvPr id="5" name="Espace réservé pour une image  5" descr="Espace Usager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903664" y="1842393"/>
            <a:ext cx="3988816" cy="1658615"/>
          </a:xfrm>
          <a:prstGeom prst="rect">
            <a:avLst/>
          </a:prstGeom>
        </p:spPr>
      </p:pic>
      <p:grpSp>
        <p:nvGrpSpPr>
          <p:cNvPr id="9" name="Groupe 8"/>
          <p:cNvGrpSpPr/>
          <p:nvPr/>
        </p:nvGrpSpPr>
        <p:grpSpPr>
          <a:xfrm>
            <a:off x="4746649" y="4365104"/>
            <a:ext cx="3641775" cy="1584176"/>
            <a:chOff x="3923928" y="3284984"/>
            <a:chExt cx="4145831" cy="1946646"/>
          </a:xfrm>
        </p:grpSpPr>
        <p:pic>
          <p:nvPicPr>
            <p:cNvPr id="6" name="Espace réservé pour une image  5" descr="Espace Usager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923928" y="3284984"/>
              <a:ext cx="4145831" cy="1946646"/>
            </a:xfrm>
            <a:prstGeom prst="rect">
              <a:avLst/>
            </a:prstGeom>
          </p:spPr>
        </p:pic>
        <p:sp>
          <p:nvSpPr>
            <p:cNvPr id="7" name="Rectangle 6"/>
            <p:cNvSpPr/>
            <p:nvPr/>
          </p:nvSpPr>
          <p:spPr>
            <a:xfrm>
              <a:off x="3995936" y="4221088"/>
              <a:ext cx="2952328" cy="720080"/>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grpSp>
      <p:pic>
        <p:nvPicPr>
          <p:cNvPr id="10" name="Picture 2" descr="Pense-bête – LONDRES 20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6021288"/>
            <a:ext cx="38394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9" y="2852936"/>
            <a:ext cx="178185" cy="504000"/>
          </a:xfrm>
          <a:prstGeom prst="rect">
            <a:avLst/>
          </a:prstGeom>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408" y="5373256"/>
            <a:ext cx="140003" cy="396000"/>
          </a:xfrm>
          <a:prstGeom prst="rect">
            <a:avLst/>
          </a:prstGeom>
        </p:spPr>
      </p:pic>
    </p:spTree>
    <p:extLst>
      <p:ext uri="{BB962C8B-B14F-4D97-AF65-F5344CB8AC3E}">
        <p14:creationId xmlns:p14="http://schemas.microsoft.com/office/powerpoint/2010/main" val="4292097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Comment compléter une demande ?</a:t>
            </a:r>
            <a:r>
              <a:rPr lang="fr-FR" u="none"/>
              <a:t>  </a:t>
            </a:r>
            <a:br>
              <a:rPr lang="fr-FR" u="none"/>
            </a:br>
            <a:r>
              <a:rPr lang="fr-FR" u="none"/>
              <a:t>Zoom nouveau tiers</a:t>
            </a: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24</a:t>
            </a:fld>
            <a:endParaRPr lang="fr-FR"/>
          </a:p>
        </p:txBody>
      </p:sp>
      <p:sp>
        <p:nvSpPr>
          <p:cNvPr id="12" name="Rectangle à coins arrondis 11"/>
          <p:cNvSpPr/>
          <p:nvPr/>
        </p:nvSpPr>
        <p:spPr>
          <a:xfrm>
            <a:off x="5652119" y="4270326"/>
            <a:ext cx="2588587" cy="864096"/>
          </a:xfrm>
          <a:prstGeom prst="wedgeRoundRectCallout">
            <a:avLst>
              <a:gd name="adj1" fmla="val -72787"/>
              <a:gd name="adj2" fmla="val 47647"/>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solidFill>
                  <a:schemeClr val="tx1"/>
                </a:solidFill>
                <a:latin typeface="Arial" pitchFamily="34" charset="0"/>
                <a:cs typeface="Arial" pitchFamily="34" charset="0"/>
              </a:rPr>
              <a:t>Vérifier les informations et </a:t>
            </a:r>
            <a:r>
              <a:rPr lang="fr-FR" sz="1200" b="1">
                <a:solidFill>
                  <a:srgbClr val="8DBC48"/>
                </a:solidFill>
                <a:latin typeface="Arial" pitchFamily="34" charset="0"/>
                <a:cs typeface="Arial" pitchFamily="34" charset="0"/>
              </a:rPr>
              <a:t>compléter les champs obligatoires </a:t>
            </a:r>
            <a:r>
              <a:rPr lang="fr-FR" sz="1200">
                <a:solidFill>
                  <a:schemeClr val="tx1"/>
                </a:solidFill>
                <a:latin typeface="Arial" pitchFamily="34" charset="0"/>
                <a:cs typeface="Arial" pitchFamily="34" charset="0"/>
              </a:rPr>
              <a:t>non renseignés (téléphone notamment)</a:t>
            </a:r>
          </a:p>
        </p:txBody>
      </p:sp>
      <p:pic>
        <p:nvPicPr>
          <p:cNvPr id="9" name="Espace réservé pour une image  5" descr="Espace Usager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67544" y="1484784"/>
            <a:ext cx="4718546" cy="1946647"/>
          </a:xfrm>
          <a:prstGeom prst="rect">
            <a:avLst/>
          </a:prstGeom>
        </p:spPr>
      </p:pic>
      <p:sp>
        <p:nvSpPr>
          <p:cNvPr id="6" name="Rectangle à coins arrondis 5"/>
          <p:cNvSpPr/>
          <p:nvPr/>
        </p:nvSpPr>
        <p:spPr>
          <a:xfrm>
            <a:off x="5799837" y="2276872"/>
            <a:ext cx="2588587" cy="936103"/>
          </a:xfrm>
          <a:prstGeom prst="wedgeRoundRectCallout">
            <a:avLst>
              <a:gd name="adj1" fmla="val -78827"/>
              <a:gd name="adj2" fmla="val 32067"/>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solidFill>
                  <a:schemeClr val="tx1"/>
                </a:solidFill>
                <a:latin typeface="Arial" pitchFamily="34" charset="0"/>
                <a:cs typeface="Arial" pitchFamily="34" charset="0"/>
              </a:rPr>
              <a:t>Cliquer sur la flèche pour ouvrir le menu déroulant</a:t>
            </a:r>
          </a:p>
          <a:p>
            <a:endParaRPr lang="fr-FR" sz="1200">
              <a:solidFill>
                <a:schemeClr val="tx1"/>
              </a:solidFill>
              <a:latin typeface="Arial" pitchFamily="34" charset="0"/>
              <a:cs typeface="Arial" pitchFamily="34" charset="0"/>
            </a:endParaRPr>
          </a:p>
          <a:p>
            <a:r>
              <a:rPr lang="fr-FR" sz="1200" b="1">
                <a:solidFill>
                  <a:srgbClr val="8DBC48"/>
                </a:solidFill>
                <a:latin typeface="Arial" pitchFamily="34" charset="0"/>
                <a:cs typeface="Arial" pitchFamily="34" charset="0"/>
              </a:rPr>
              <a:t>Sélectionner</a:t>
            </a:r>
            <a:r>
              <a:rPr lang="fr-FR" sz="1200">
                <a:solidFill>
                  <a:schemeClr val="tx1"/>
                </a:solidFill>
                <a:latin typeface="Arial" pitchFamily="34" charset="0"/>
                <a:cs typeface="Arial" pitchFamily="34" charset="0"/>
              </a:rPr>
              <a:t> le type de tiers que vous représentez</a:t>
            </a:r>
          </a:p>
        </p:txBody>
      </p:sp>
      <p:pic>
        <p:nvPicPr>
          <p:cNvPr id="10" name="Espace réservé pour une image  5" descr="Espace Usag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83568" y="3898297"/>
            <a:ext cx="4248472" cy="2034479"/>
          </a:xfrm>
          <a:prstGeom prst="rect">
            <a:avLst/>
          </a:prstGeom>
        </p:spPr>
      </p:pic>
    </p:spTree>
    <p:extLst>
      <p:ext uri="{BB962C8B-B14F-4D97-AF65-F5344CB8AC3E}">
        <p14:creationId xmlns:p14="http://schemas.microsoft.com/office/powerpoint/2010/main" val="290964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4E683EE-B467-461D-8A15-0D56E0BE7128}" type="slidenum">
              <a:rPr lang="fr-FR" smtClean="0"/>
              <a:pPr/>
              <a:t>25</a:t>
            </a:fld>
            <a:endParaRPr lang="fr-FR"/>
          </a:p>
        </p:txBody>
      </p:sp>
      <p:pic>
        <p:nvPicPr>
          <p:cNvPr id="9" name="Espace réservé pour une image  5" descr="Espace Usager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431357" y="1340768"/>
            <a:ext cx="4437360" cy="1080120"/>
          </a:xfrm>
          <a:prstGeom prst="rect">
            <a:avLst/>
          </a:prstGeom>
        </p:spPr>
      </p:pic>
      <p:pic>
        <p:nvPicPr>
          <p:cNvPr id="11" name="Espace réservé pour une image  5" descr="Espace Usager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699339" y="2564904"/>
            <a:ext cx="3905109" cy="2016224"/>
          </a:xfrm>
          <a:prstGeom prst="rect">
            <a:avLst/>
          </a:prstGeom>
        </p:spPr>
      </p:pic>
      <p:pic>
        <p:nvPicPr>
          <p:cNvPr id="12" name="Espace réservé pour une image  5" descr="Espace Usager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51520" y="4869160"/>
            <a:ext cx="4039304" cy="1584175"/>
          </a:xfrm>
          <a:prstGeom prst="rect">
            <a:avLst/>
          </a:prstGeom>
        </p:spPr>
      </p:pic>
      <p:sp>
        <p:nvSpPr>
          <p:cNvPr id="8" name="Rectangle à coins arrondis 7"/>
          <p:cNvSpPr/>
          <p:nvPr/>
        </p:nvSpPr>
        <p:spPr>
          <a:xfrm>
            <a:off x="4458603" y="5011960"/>
            <a:ext cx="4505885" cy="1369368"/>
          </a:xfrm>
          <a:prstGeom prst="wedgeRoundRectCallout">
            <a:avLst>
              <a:gd name="adj1" fmla="val -54931"/>
              <a:gd name="adj2" fmla="val -14248"/>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pPr marL="361950"/>
            <a:r>
              <a:rPr lang="fr-FR" sz="1200" i="1">
                <a:latin typeface="Arial" pitchFamily="34" charset="0"/>
                <a:cs typeface="Arial" pitchFamily="34" charset="0"/>
              </a:rPr>
              <a:t>Un contrôle automatique est réalisé sur le numéro SIRET. </a:t>
            </a:r>
          </a:p>
          <a:p>
            <a:pPr marL="361950"/>
            <a:endParaRPr lang="fr-FR" sz="1200" i="1">
              <a:latin typeface="Arial" pitchFamily="34" charset="0"/>
              <a:cs typeface="Arial" pitchFamily="34" charset="0"/>
            </a:endParaRPr>
          </a:p>
          <a:p>
            <a:r>
              <a:rPr lang="fr-FR" sz="1200" i="1">
                <a:latin typeface="Arial" pitchFamily="34" charset="0"/>
                <a:cs typeface="Arial" pitchFamily="34" charset="0"/>
              </a:rPr>
              <a:t>Si celui renseigné est similaire à un tiers déjà validé, on vous propose de vous rattacher à ce tiers.</a:t>
            </a:r>
          </a:p>
          <a:p>
            <a:r>
              <a:rPr lang="fr-FR" sz="1200" i="1">
                <a:latin typeface="Arial" pitchFamily="34" charset="0"/>
                <a:cs typeface="Arial" pitchFamily="34" charset="0"/>
              </a:rPr>
              <a:t>Il faudra alors attendre que l’administrateur du tiers ait validé votre demande avant de pouvoir continuer votre saisie</a:t>
            </a:r>
            <a:r>
              <a:rPr lang="fr-FR" sz="1200">
                <a:latin typeface="Arial" pitchFamily="34" charset="0"/>
                <a:cs typeface="Arial" pitchFamily="34" charset="0"/>
              </a:rPr>
              <a:t>. </a:t>
            </a:r>
          </a:p>
        </p:txBody>
      </p:sp>
      <p:sp>
        <p:nvSpPr>
          <p:cNvPr id="3" name="Rectangle à coins arrondis 2"/>
          <p:cNvSpPr/>
          <p:nvPr/>
        </p:nvSpPr>
        <p:spPr>
          <a:xfrm>
            <a:off x="1259632" y="3501008"/>
            <a:ext cx="2880320" cy="720080"/>
          </a:xfrm>
          <a:prstGeom prst="wedgeRoundRectCallout">
            <a:avLst>
              <a:gd name="adj1" fmla="val 63701"/>
              <a:gd name="adj2" fmla="val -34954"/>
              <a:gd name="adj3" fmla="val 16667"/>
            </a:avLst>
          </a:prstGeom>
          <a:ln w="6350"/>
        </p:spPr>
        <p:style>
          <a:lnRef idx="2">
            <a:schemeClr val="dk1"/>
          </a:lnRef>
          <a:fillRef idx="1">
            <a:schemeClr val="lt1"/>
          </a:fillRef>
          <a:effectRef idx="0">
            <a:schemeClr val="dk1"/>
          </a:effectRef>
          <a:fontRef idx="minor">
            <a:schemeClr val="dk1"/>
          </a:fontRef>
        </p:style>
        <p:txBody>
          <a:bodyPr rtlCol="0" anchor="ctr"/>
          <a:lstStyle/>
          <a:p>
            <a:r>
              <a:rPr lang="fr-FR" sz="1200" b="1">
                <a:solidFill>
                  <a:srgbClr val="8DBC48"/>
                </a:solidFill>
                <a:latin typeface="Arial" pitchFamily="34" charset="0"/>
                <a:cs typeface="Arial" pitchFamily="34" charset="0"/>
              </a:rPr>
              <a:t>Pour les associations</a:t>
            </a:r>
            <a:r>
              <a:rPr lang="fr-FR" sz="1200">
                <a:latin typeface="Arial" pitchFamily="34" charset="0"/>
                <a:cs typeface="Arial" pitchFamily="34" charset="0"/>
              </a:rPr>
              <a:t>, renseigner en plus impérativement le numéro RNA</a:t>
            </a:r>
            <a:endParaRPr lang="fr-F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3661" y="5028853"/>
            <a:ext cx="488379" cy="48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à coins arrondis 6"/>
          <p:cNvSpPr/>
          <p:nvPr/>
        </p:nvSpPr>
        <p:spPr>
          <a:xfrm>
            <a:off x="251520" y="1484784"/>
            <a:ext cx="4032448" cy="1512168"/>
          </a:xfrm>
          <a:prstGeom prst="wedgeRoundRectCallout">
            <a:avLst>
              <a:gd name="adj1" fmla="val 55404"/>
              <a:gd name="adj2" fmla="val -19449"/>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b="1">
                <a:solidFill>
                  <a:srgbClr val="8DBC48"/>
                </a:solidFill>
                <a:latin typeface="Arial" pitchFamily="34" charset="0"/>
                <a:cs typeface="Arial" pitchFamily="34" charset="0"/>
              </a:rPr>
              <a:t>Pour tous les types de tiers, renseigner :</a:t>
            </a:r>
            <a:endParaRPr lang="fr-FR" sz="1200">
              <a:latin typeface="Arial" pitchFamily="34" charset="0"/>
              <a:cs typeface="Arial" pitchFamily="34" charset="0"/>
            </a:endParaRPr>
          </a:p>
          <a:p>
            <a:endParaRPr lang="fr-FR" sz="400">
              <a:latin typeface="Arial" pitchFamily="34" charset="0"/>
              <a:cs typeface="Arial" pitchFamily="34" charset="0"/>
            </a:endParaRPr>
          </a:p>
          <a:p>
            <a:pPr marL="171450" indent="-171450">
              <a:buFontTx/>
              <a:buChar char="-"/>
            </a:pPr>
            <a:r>
              <a:rPr lang="fr-FR" sz="1200">
                <a:latin typeface="Arial" pitchFamily="34" charset="0"/>
                <a:cs typeface="Arial" pitchFamily="34" charset="0"/>
              </a:rPr>
              <a:t>Le numéro SIRET</a:t>
            </a:r>
          </a:p>
          <a:p>
            <a:r>
              <a:rPr lang="fr-FR" sz="1200">
                <a:latin typeface="Arial" pitchFamily="34" charset="0"/>
                <a:cs typeface="Arial" pitchFamily="34" charset="0"/>
              </a:rPr>
              <a:t>Si vous n’en disposez pas, il faut demander la création auprès de l’INSEE. </a:t>
            </a:r>
          </a:p>
          <a:p>
            <a:endParaRPr lang="fr-FR" sz="1100">
              <a:latin typeface="Arial" pitchFamily="34" charset="0"/>
              <a:cs typeface="Arial" pitchFamily="34" charset="0"/>
            </a:endParaRPr>
          </a:p>
          <a:p>
            <a:pPr marL="171450" indent="-171450">
              <a:buFontTx/>
              <a:buChar char="-"/>
            </a:pPr>
            <a:r>
              <a:rPr lang="fr-FR" sz="1200">
                <a:latin typeface="Arial" pitchFamily="34" charset="0"/>
                <a:cs typeface="Arial" pitchFamily="34" charset="0"/>
              </a:rPr>
              <a:t>La raison sociale : nom de la collectivité, association</a:t>
            </a:r>
          </a:p>
        </p:txBody>
      </p:sp>
      <p:sp>
        <p:nvSpPr>
          <p:cNvPr id="13" name="Titre 1"/>
          <p:cNvSpPr txBox="1">
            <a:spLocks/>
          </p:cNvSpPr>
          <p:nvPr/>
        </p:nvSpPr>
        <p:spPr>
          <a:xfrm>
            <a:off x="446856" y="274638"/>
            <a:ext cx="8229600" cy="706090"/>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2400" i="1" u="sng" kern="1200">
                <a:solidFill>
                  <a:srgbClr val="3A5BA7"/>
                </a:solidFill>
                <a:latin typeface="+mj-lt"/>
                <a:ea typeface="+mj-ea"/>
                <a:cs typeface="+mj-cs"/>
              </a:defRPr>
            </a:lvl1pPr>
          </a:lstStyle>
          <a:p>
            <a:r>
              <a:rPr lang="fr-FR"/>
              <a:t>Comment compléter une demande ?</a:t>
            </a:r>
            <a:r>
              <a:rPr lang="fr-FR" u="none"/>
              <a:t>  </a:t>
            </a:r>
            <a:br>
              <a:rPr lang="fr-FR" u="none"/>
            </a:br>
            <a:r>
              <a:rPr lang="fr-FR" u="none"/>
              <a:t>Zoom nouveau tiers</a:t>
            </a:r>
          </a:p>
        </p:txBody>
      </p:sp>
    </p:spTree>
    <p:extLst>
      <p:ext uri="{BB962C8B-B14F-4D97-AF65-F5344CB8AC3E}">
        <p14:creationId xmlns:p14="http://schemas.microsoft.com/office/powerpoint/2010/main" val="796538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Comment compléter une demande ?</a:t>
            </a:r>
            <a:r>
              <a:rPr lang="fr-FR" u="none"/>
              <a:t/>
            </a:r>
            <a:br>
              <a:rPr lang="fr-FR" u="none"/>
            </a:br>
            <a:r>
              <a:rPr lang="fr-FR" u="none"/>
              <a:t>Zoom nouveau tiers</a:t>
            </a:r>
            <a:endParaRPr lang="fr-FR"/>
          </a:p>
        </p:txBody>
      </p:sp>
      <p:pic>
        <p:nvPicPr>
          <p:cNvPr id="10" name="Espace réservé pour une image  5" descr="Espace Usagers"/>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77841" y="3573016"/>
            <a:ext cx="4726407" cy="2999052"/>
          </a:xfrm>
        </p:spPr>
      </p:pic>
      <p:sp>
        <p:nvSpPr>
          <p:cNvPr id="4" name="Espace réservé du numéro de diapositive 3"/>
          <p:cNvSpPr>
            <a:spLocks noGrp="1"/>
          </p:cNvSpPr>
          <p:nvPr>
            <p:ph type="sldNum" sz="quarter" idx="12"/>
          </p:nvPr>
        </p:nvSpPr>
        <p:spPr/>
        <p:txBody>
          <a:bodyPr/>
          <a:lstStyle/>
          <a:p>
            <a:fld id="{D4E683EE-B467-461D-8A15-0D56E0BE7128}" type="slidenum">
              <a:rPr lang="fr-FR" smtClean="0"/>
              <a:pPr/>
              <a:t>26</a:t>
            </a:fld>
            <a:endParaRPr lang="fr-FR"/>
          </a:p>
        </p:txBody>
      </p:sp>
      <p:sp>
        <p:nvSpPr>
          <p:cNvPr id="5" name="ZoneTexte 4"/>
          <p:cNvSpPr txBox="1"/>
          <p:nvPr/>
        </p:nvSpPr>
        <p:spPr>
          <a:xfrm>
            <a:off x="467544" y="1146517"/>
            <a:ext cx="8496944" cy="2754600"/>
          </a:xfrm>
          <a:prstGeom prst="rect">
            <a:avLst/>
          </a:prstGeom>
          <a:noFill/>
        </p:spPr>
        <p:txBody>
          <a:bodyPr wrap="square" rtlCol="0">
            <a:spAutoFit/>
          </a:bodyPr>
          <a:lstStyle/>
          <a:p>
            <a:pPr marL="285750" indent="-285750">
              <a:buFont typeface="Arial" pitchFamily="34" charset="0"/>
              <a:buChar char="•"/>
            </a:pPr>
            <a:endParaRPr lang="fr-FR" sz="1400" b="1" u="sng">
              <a:solidFill>
                <a:srgbClr val="8DBC48"/>
              </a:solidFill>
              <a:latin typeface="Arial" pitchFamily="34" charset="0"/>
              <a:cs typeface="Arial" pitchFamily="34" charset="0"/>
            </a:endParaRPr>
          </a:p>
          <a:p>
            <a:pPr marL="285750" indent="-285750">
              <a:buFont typeface="Arial" pitchFamily="34" charset="0"/>
              <a:buChar char="•"/>
            </a:pPr>
            <a:r>
              <a:rPr lang="fr-FR" sz="1400" b="1" u="sng">
                <a:solidFill>
                  <a:srgbClr val="8DBC48"/>
                </a:solidFill>
                <a:latin typeface="Arial" pitchFamily="34" charset="0"/>
                <a:cs typeface="Arial" pitchFamily="34" charset="0"/>
              </a:rPr>
              <a:t>Renseigner l’adresse postale du tiers</a:t>
            </a:r>
          </a:p>
          <a:p>
            <a:pPr marL="285750" indent="-285750">
              <a:buFont typeface="Arial" pitchFamily="34" charset="0"/>
              <a:buChar char="•"/>
            </a:pPr>
            <a:endParaRPr lang="fr-FR" sz="1400" b="1" u="sng">
              <a:solidFill>
                <a:srgbClr val="8DBC48"/>
              </a:solidFill>
              <a:latin typeface="Arial" pitchFamily="34" charset="0"/>
              <a:cs typeface="Arial" pitchFamily="34" charset="0"/>
            </a:endParaRPr>
          </a:p>
          <a:p>
            <a:pPr marL="285750" indent="-285750">
              <a:buFont typeface="Arial" pitchFamily="34" charset="0"/>
              <a:buChar char="•"/>
            </a:pPr>
            <a:endParaRPr lang="fr-FR" sz="1400" b="1" u="sng">
              <a:solidFill>
                <a:srgbClr val="8DBC48"/>
              </a:solidFill>
              <a:latin typeface="Arial" pitchFamily="34" charset="0"/>
              <a:cs typeface="Arial" pitchFamily="34" charset="0"/>
            </a:endParaRPr>
          </a:p>
          <a:p>
            <a:pPr marL="285750" indent="-285750">
              <a:buFont typeface="Arial" pitchFamily="34" charset="0"/>
              <a:buChar char="•"/>
            </a:pPr>
            <a:r>
              <a:rPr lang="fr-FR" sz="1400" b="1" u="sng">
                <a:solidFill>
                  <a:srgbClr val="8DBC48"/>
                </a:solidFill>
                <a:latin typeface="Arial" pitchFamily="34" charset="0"/>
                <a:cs typeface="Arial" pitchFamily="34" charset="0"/>
              </a:rPr>
              <a:t>Désigner le représentant légal de votre tiers </a:t>
            </a:r>
            <a:r>
              <a:rPr lang="fr-FR" sz="1400" b="1">
                <a:solidFill>
                  <a:srgbClr val="8DBC48"/>
                </a:solidFill>
                <a:latin typeface="Arial" pitchFamily="34" charset="0"/>
                <a:cs typeface="Arial" pitchFamily="34" charset="0"/>
              </a:rPr>
              <a:t>: </a:t>
            </a:r>
          </a:p>
          <a:p>
            <a:endParaRPr lang="fr-FR" sz="1100" b="1">
              <a:solidFill>
                <a:srgbClr val="8DBC48"/>
              </a:solidFill>
            </a:endParaRPr>
          </a:p>
          <a:p>
            <a:r>
              <a:rPr lang="fr-FR" sz="1400">
                <a:latin typeface="Arial" pitchFamily="34" charset="0"/>
                <a:cs typeface="Arial" pitchFamily="34" charset="0"/>
              </a:rPr>
              <a:t>Le représentant légal est la personne qui, selon les statuts, a le pouvoir d’engager la personne morale (le tiers) qu’il représente.   </a:t>
            </a:r>
          </a:p>
          <a:p>
            <a:pPr marL="361950"/>
            <a:endParaRPr lang="fr-FR" sz="1400" i="1">
              <a:latin typeface="Arial" pitchFamily="34" charset="0"/>
              <a:cs typeface="Arial" pitchFamily="34" charset="0"/>
            </a:endParaRPr>
          </a:p>
          <a:p>
            <a:pPr marL="361950"/>
            <a:r>
              <a:rPr lang="fr-FR" sz="1400" i="1">
                <a:latin typeface="Arial" pitchFamily="34" charset="0"/>
                <a:cs typeface="Arial" pitchFamily="34" charset="0"/>
              </a:rPr>
              <a:t>Il ne s’agit pas de la personne ayant délégation de signature mais uniquement le représentant légal.</a:t>
            </a:r>
            <a:endParaRPr lang="fr-FR" sz="1600">
              <a:latin typeface="Arial" pitchFamily="34" charset="0"/>
              <a:cs typeface="Arial" pitchFamily="34" charset="0"/>
            </a:endParaRPr>
          </a:p>
          <a:p>
            <a:endParaRPr lang="fr-FR"/>
          </a:p>
          <a:p>
            <a:endParaRPr lang="fr-F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012629"/>
            <a:ext cx="416371" cy="416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à coins arrondis 5"/>
          <p:cNvSpPr/>
          <p:nvPr/>
        </p:nvSpPr>
        <p:spPr>
          <a:xfrm>
            <a:off x="107504" y="3717032"/>
            <a:ext cx="1872208" cy="1872208"/>
          </a:xfrm>
          <a:prstGeom prst="wedgeRoundRectCallout">
            <a:avLst>
              <a:gd name="adj1" fmla="val 95199"/>
              <a:gd name="adj2" fmla="val 23195"/>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Si vous n’êtes pas le représentant légal, cocher non</a:t>
            </a:r>
          </a:p>
          <a:p>
            <a:endParaRPr lang="fr-FR" sz="1200">
              <a:latin typeface="Arial" pitchFamily="34" charset="0"/>
              <a:cs typeface="Arial" pitchFamily="34" charset="0"/>
            </a:endParaRPr>
          </a:p>
          <a:p>
            <a:pPr marL="180975"/>
            <a:r>
              <a:rPr lang="fr-FR" sz="1200" i="1" u="sng">
                <a:solidFill>
                  <a:schemeClr val="tx1"/>
                </a:solidFill>
                <a:latin typeface="Arial" pitchFamily="34" charset="0"/>
                <a:cs typeface="Arial" pitchFamily="34" charset="0"/>
              </a:rPr>
              <a:t>Cas pratique : </a:t>
            </a:r>
          </a:p>
          <a:p>
            <a:pPr marL="180975"/>
            <a:r>
              <a:rPr lang="fr-FR" sz="1200" i="1">
                <a:solidFill>
                  <a:schemeClr val="tx1"/>
                </a:solidFill>
                <a:latin typeface="Arial" pitchFamily="34" charset="0"/>
                <a:cs typeface="Arial" pitchFamily="34" charset="0"/>
              </a:rPr>
              <a:t>Mathieu n’est pas le représentant légal de la mairie, il coche donc non.</a:t>
            </a:r>
          </a:p>
        </p:txBody>
      </p:sp>
      <p:sp>
        <p:nvSpPr>
          <p:cNvPr id="7" name="Rectangle à coins arrondis 6"/>
          <p:cNvSpPr/>
          <p:nvPr/>
        </p:nvSpPr>
        <p:spPr>
          <a:xfrm>
            <a:off x="6876256" y="4540333"/>
            <a:ext cx="2160240" cy="1696979"/>
          </a:xfrm>
          <a:prstGeom prst="wedgeRoundRectCallout">
            <a:avLst>
              <a:gd name="adj1" fmla="val -80444"/>
              <a:gd name="adj2" fmla="val -16445"/>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Si vous cochez non, </a:t>
            </a:r>
            <a:r>
              <a:rPr lang="fr-FR" sz="1200" b="1">
                <a:solidFill>
                  <a:srgbClr val="8DBC48"/>
                </a:solidFill>
                <a:latin typeface="Arial" pitchFamily="34" charset="0"/>
                <a:cs typeface="Arial" pitchFamily="34" charset="0"/>
              </a:rPr>
              <a:t>remplissez les coordonnées du représentant légal</a:t>
            </a:r>
          </a:p>
          <a:p>
            <a:endParaRPr lang="fr-FR" sz="1200" b="1">
              <a:solidFill>
                <a:srgbClr val="8DBC48"/>
              </a:solidFill>
              <a:latin typeface="Arial" pitchFamily="34" charset="0"/>
              <a:cs typeface="Arial" pitchFamily="34" charset="0"/>
            </a:endParaRPr>
          </a:p>
          <a:p>
            <a:pPr marL="180975"/>
            <a:r>
              <a:rPr lang="fr-FR" sz="1200" i="1" u="sng">
                <a:solidFill>
                  <a:schemeClr val="tx1"/>
                </a:solidFill>
                <a:latin typeface="Arial" pitchFamily="34" charset="0"/>
                <a:cs typeface="Arial" pitchFamily="34" charset="0"/>
              </a:rPr>
              <a:t>Cas pratique </a:t>
            </a:r>
            <a:r>
              <a:rPr lang="fr-FR" sz="1200" i="1">
                <a:solidFill>
                  <a:srgbClr val="CC0099"/>
                </a:solidFill>
                <a:latin typeface="Arial" pitchFamily="34" charset="0"/>
                <a:cs typeface="Arial" pitchFamily="34" charset="0"/>
              </a:rPr>
              <a:t>: </a:t>
            </a:r>
            <a:r>
              <a:rPr lang="fr-FR" sz="1200" i="1">
                <a:solidFill>
                  <a:schemeClr val="tx1"/>
                </a:solidFill>
                <a:latin typeface="Arial" pitchFamily="34" charset="0"/>
                <a:cs typeface="Arial" pitchFamily="34" charset="0"/>
              </a:rPr>
              <a:t>Mathieu</a:t>
            </a:r>
            <a:r>
              <a:rPr lang="fr-FR" sz="1200" i="1">
                <a:solidFill>
                  <a:srgbClr val="CC0099"/>
                </a:solidFill>
                <a:latin typeface="Arial" pitchFamily="34" charset="0"/>
                <a:cs typeface="Arial" pitchFamily="34" charset="0"/>
              </a:rPr>
              <a:t> </a:t>
            </a:r>
            <a:r>
              <a:rPr lang="fr-FR" sz="1200" i="1">
                <a:latin typeface="Arial" pitchFamily="34" charset="0"/>
                <a:cs typeface="Arial" pitchFamily="34" charset="0"/>
              </a:rPr>
              <a:t>renseigne le nom du maire</a:t>
            </a: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3" y="4680520"/>
            <a:ext cx="178185" cy="504000"/>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5" y="5589288"/>
            <a:ext cx="152730" cy="432000"/>
          </a:xfrm>
          <a:prstGeom prst="rect">
            <a:avLst/>
          </a:prstGeom>
        </p:spPr>
      </p:pic>
    </p:spTree>
    <p:extLst>
      <p:ext uri="{BB962C8B-B14F-4D97-AF65-F5344CB8AC3E}">
        <p14:creationId xmlns:p14="http://schemas.microsoft.com/office/powerpoint/2010/main" val="675640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Comment compléter une demande</a:t>
            </a:r>
            <a:r>
              <a:rPr lang="fr-FR" u="none"/>
              <a:t> ?</a:t>
            </a:r>
            <a:br>
              <a:rPr lang="fr-FR" u="none"/>
            </a:br>
            <a:r>
              <a:rPr lang="fr-FR" u="none"/>
              <a:t>Zoom nouveau tiers</a:t>
            </a:r>
            <a:endParaRPr lang="fr-FR"/>
          </a:p>
        </p:txBody>
      </p:sp>
      <p:sp>
        <p:nvSpPr>
          <p:cNvPr id="3" name="Espace réservé du contenu 2"/>
          <p:cNvSpPr>
            <a:spLocks noGrp="1"/>
          </p:cNvSpPr>
          <p:nvPr>
            <p:ph idx="1"/>
          </p:nvPr>
        </p:nvSpPr>
        <p:spPr>
          <a:xfrm>
            <a:off x="467544" y="1052736"/>
            <a:ext cx="8229600" cy="5472608"/>
          </a:xfrm>
        </p:spPr>
        <p:txBody>
          <a:bodyPr>
            <a:normAutofit/>
          </a:bodyPr>
          <a:lstStyle/>
          <a:p>
            <a:pPr marL="0" indent="0">
              <a:buNone/>
            </a:pPr>
            <a:endParaRPr lang="fr-FR" sz="1600"/>
          </a:p>
          <a:p>
            <a:pPr marL="0" indent="0">
              <a:buNone/>
            </a:pPr>
            <a:r>
              <a:rPr lang="fr-FR"/>
              <a:t>Une fois les données renseignées, un récapitulatif du représentant légal s’affiche.</a:t>
            </a:r>
          </a:p>
          <a:p>
            <a:pPr marL="0" indent="0">
              <a:buNone/>
            </a:pPr>
            <a:endParaRPr lang="fr-FR"/>
          </a:p>
          <a:p>
            <a:pPr marL="0" indent="0">
              <a:buNone/>
            </a:pPr>
            <a:r>
              <a:rPr lang="fr-FR" b="1">
                <a:solidFill>
                  <a:srgbClr val="8DBC48"/>
                </a:solidFill>
              </a:rPr>
              <a:t>La création du tiers est désormais finalisée. </a:t>
            </a: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27</a:t>
            </a:fld>
            <a:endParaRPr lang="fr-FR"/>
          </a:p>
        </p:txBody>
      </p:sp>
      <p:pic>
        <p:nvPicPr>
          <p:cNvPr id="7" name="Espace réservé pour une image  5" descr="Espace Usager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258384" y="2492896"/>
            <a:ext cx="4401848" cy="2409196"/>
          </a:xfrm>
          <a:prstGeom prst="rect">
            <a:avLst/>
          </a:prstGeom>
        </p:spPr>
      </p:pic>
      <p:sp>
        <p:nvSpPr>
          <p:cNvPr id="5" name="Rectangle à coins arrondis 4"/>
          <p:cNvSpPr/>
          <p:nvPr/>
        </p:nvSpPr>
        <p:spPr>
          <a:xfrm>
            <a:off x="539553" y="5033971"/>
            <a:ext cx="7848872" cy="1419365"/>
          </a:xfrm>
          <a:prstGeom prst="wedgeRoundRectCallout">
            <a:avLst>
              <a:gd name="adj1" fmla="val 22869"/>
              <a:gd name="adj2" fmla="val -71087"/>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pPr marL="446088" algn="just">
              <a:tabLst>
                <a:tab pos="446088" algn="l"/>
              </a:tabLst>
            </a:pPr>
            <a:r>
              <a:rPr lang="fr-FR" sz="1200">
                <a:latin typeface="Arial" pitchFamily="34" charset="0"/>
                <a:cs typeface="Arial" pitchFamily="34" charset="0"/>
              </a:rPr>
              <a:t>Vous pouvez ajouter un autre </a:t>
            </a:r>
            <a:r>
              <a:rPr lang="fr-FR" sz="1200" b="1">
                <a:solidFill>
                  <a:srgbClr val="8DBC48"/>
                </a:solidFill>
                <a:latin typeface="Arial" pitchFamily="34" charset="0"/>
                <a:cs typeface="Arial" pitchFamily="34" charset="0"/>
              </a:rPr>
              <a:t>représentant</a:t>
            </a:r>
            <a:r>
              <a:rPr lang="fr-FR" sz="1200">
                <a:latin typeface="Arial" pitchFamily="34" charset="0"/>
                <a:cs typeface="Arial" pitchFamily="34" charset="0"/>
              </a:rPr>
              <a:t>, ou une personne qui a délégation de signature (exemple vice-président, trésorier, directeur etc.). Il s’agit </a:t>
            </a:r>
            <a:r>
              <a:rPr lang="fr-FR" sz="1200" b="1">
                <a:latin typeface="Arial" pitchFamily="34" charset="0"/>
                <a:cs typeface="Arial" pitchFamily="34" charset="0"/>
              </a:rPr>
              <a:t>d’informer</a:t>
            </a:r>
            <a:r>
              <a:rPr lang="fr-FR" sz="1200">
                <a:latin typeface="Arial" pitchFamily="34" charset="0"/>
                <a:cs typeface="Arial" pitchFamily="34" charset="0"/>
              </a:rPr>
              <a:t> la Caf sur vos représentants : ces personnes n’auront pas nécessairement (suivant l’organisation que vous décidez) à se connecter au ElanCaf.</a:t>
            </a:r>
          </a:p>
          <a:p>
            <a:pPr marL="361950"/>
            <a:endParaRPr lang="fr-FR" sz="800">
              <a:latin typeface="Arial" pitchFamily="34" charset="0"/>
              <a:cs typeface="Arial" pitchFamily="34" charset="0"/>
            </a:endParaRPr>
          </a:p>
          <a:p>
            <a:r>
              <a:rPr lang="fr-FR" sz="1200" i="1" u="sng">
                <a:solidFill>
                  <a:schemeClr val="tx1"/>
                </a:solidFill>
                <a:latin typeface="Arial" pitchFamily="34" charset="0"/>
                <a:cs typeface="Arial" pitchFamily="34" charset="0"/>
              </a:rPr>
              <a:t>Cas pratique :</a:t>
            </a:r>
            <a:r>
              <a:rPr lang="fr-FR" sz="1200" i="1">
                <a:solidFill>
                  <a:schemeClr val="tx1"/>
                </a:solidFill>
                <a:latin typeface="Arial" pitchFamily="34" charset="0"/>
                <a:cs typeface="Arial" pitchFamily="34" charset="0"/>
              </a:rPr>
              <a:t> un autre représentant peut être un conseil municipal en charge de l’enfance/jeunesse, le directeur général des services etc</a:t>
            </a:r>
            <a:r>
              <a:rPr lang="fr-FR" sz="1200">
                <a:solidFill>
                  <a:srgbClr val="CC0099"/>
                </a:solidFill>
                <a:latin typeface="Arial" pitchFamily="34" charset="0"/>
                <a:cs typeface="Arial" pitchFamily="34" charset="0"/>
              </a:rPr>
              <a:t>.</a:t>
            </a:r>
            <a:endParaRPr lang="fr-FR" sz="700">
              <a:latin typeface="Arial" pitchFamily="34" charset="0"/>
              <a:cs typeface="Arial" pitchFamily="34" charset="0"/>
            </a:endParaRPr>
          </a:p>
        </p:txBody>
      </p:sp>
      <p:pic>
        <p:nvPicPr>
          <p:cNvPr id="8" name="Picture 2" descr="Pense-bête – LONDRES 20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5157192"/>
            <a:ext cx="383941" cy="4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63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D4E683EE-B467-461D-8A15-0D56E0BE7128}" type="slidenum">
              <a:rPr lang="fr-FR" smtClean="0"/>
              <a:pPr/>
              <a:t>28</a:t>
            </a:fld>
            <a:endParaRPr lang="fr-FR"/>
          </a:p>
        </p:txBody>
      </p:sp>
      <p:sp>
        <p:nvSpPr>
          <p:cNvPr id="3" name="Rectangle 2"/>
          <p:cNvSpPr/>
          <p:nvPr/>
        </p:nvSpPr>
        <p:spPr>
          <a:xfrm>
            <a:off x="4211960" y="764704"/>
            <a:ext cx="4572000" cy="6186309"/>
          </a:xfrm>
          <a:prstGeom prst="rect">
            <a:avLst/>
          </a:prstGeom>
        </p:spPr>
        <p:txBody>
          <a:bodyPr>
            <a:spAutoFit/>
          </a:bodyPr>
          <a:lstStyle/>
          <a:p>
            <a:r>
              <a:rPr lang="fr-FR" sz="2800" b="1">
                <a:solidFill>
                  <a:srgbClr val="8DBC48"/>
                </a:solidFill>
                <a:latin typeface="Arial" pitchFamily="34" charset="0"/>
                <a:cs typeface="Arial" pitchFamily="34" charset="0"/>
              </a:rPr>
              <a:t>C. Déposer une demande </a:t>
            </a:r>
            <a:br>
              <a:rPr lang="fr-FR" sz="2800" b="1">
                <a:solidFill>
                  <a:srgbClr val="8DBC48"/>
                </a:solidFill>
                <a:latin typeface="Arial" pitchFamily="34" charset="0"/>
                <a:cs typeface="Arial" pitchFamily="34" charset="0"/>
              </a:rPr>
            </a:br>
            <a:r>
              <a:rPr lang="fr-FR" sz="2800" b="1">
                <a:solidFill>
                  <a:srgbClr val="8DBC48"/>
                </a:solidFill>
                <a:latin typeface="Arial" pitchFamily="34" charset="0"/>
                <a:cs typeface="Arial" pitchFamily="34" charset="0"/>
              </a:rPr>
              <a:t>2</a:t>
            </a:r>
            <a:r>
              <a:rPr lang="fr-FR" sz="2800" b="1" baseline="30000">
                <a:solidFill>
                  <a:srgbClr val="8DBC48"/>
                </a:solidFill>
                <a:latin typeface="Arial" pitchFamily="34" charset="0"/>
                <a:cs typeface="Arial" pitchFamily="34" charset="0"/>
              </a:rPr>
              <a:t>ème</a:t>
            </a:r>
            <a:r>
              <a:rPr lang="fr-FR" sz="2800" b="1">
                <a:solidFill>
                  <a:srgbClr val="8DBC48"/>
                </a:solidFill>
                <a:latin typeface="Arial" pitchFamily="34" charset="0"/>
                <a:cs typeface="Arial" pitchFamily="34" charset="0"/>
              </a:rPr>
              <a:t> partie</a:t>
            </a:r>
            <a:r>
              <a:rPr lang="fr-FR"/>
              <a:t/>
            </a:r>
            <a:br>
              <a:rPr lang="fr-FR"/>
            </a:br>
            <a:endParaRPr lang="fr-FR" sz="1900"/>
          </a:p>
          <a:p>
            <a:pPr marL="342900" indent="-342900" defTabSz="361950">
              <a:buFont typeface="Arial" pitchFamily="34" charset="0"/>
              <a:buChar char="•"/>
            </a:pPr>
            <a:r>
              <a:rPr lang="fr-FR" sz="1900">
                <a:latin typeface="Arial" pitchFamily="34" charset="0"/>
                <a:cs typeface="Arial" pitchFamily="34" charset="0"/>
              </a:rPr>
              <a:t>Compléter une demande :</a:t>
            </a:r>
            <a:br>
              <a:rPr lang="fr-FR" sz="1900">
                <a:latin typeface="Arial" pitchFamily="34" charset="0"/>
                <a:cs typeface="Arial" pitchFamily="34" charset="0"/>
              </a:rPr>
            </a:br>
            <a:r>
              <a:rPr lang="fr-FR" sz="1900">
                <a:latin typeface="Arial" pitchFamily="34" charset="0"/>
                <a:cs typeface="Arial" pitchFamily="34" charset="0"/>
              </a:rPr>
              <a:t>	</a:t>
            </a:r>
            <a:r>
              <a:rPr lang="fr-FR">
                <a:latin typeface="Arial" pitchFamily="34" charset="0"/>
                <a:cs typeface="Arial" pitchFamily="34" charset="0"/>
              </a:rPr>
              <a:t>. Dossier de demande</a:t>
            </a:r>
            <a:br>
              <a:rPr lang="fr-FR">
                <a:latin typeface="Arial" pitchFamily="34" charset="0"/>
                <a:cs typeface="Arial" pitchFamily="34" charset="0"/>
              </a:rPr>
            </a:br>
            <a:r>
              <a:rPr lang="fr-FR">
                <a:latin typeface="Arial" pitchFamily="34" charset="0"/>
                <a:cs typeface="Arial" pitchFamily="34" charset="0"/>
              </a:rPr>
              <a:t>	. Saisie du budget prévisionnel</a:t>
            </a:r>
            <a:br>
              <a:rPr lang="fr-FR">
                <a:latin typeface="Arial" pitchFamily="34" charset="0"/>
                <a:cs typeface="Arial" pitchFamily="34" charset="0"/>
              </a:rPr>
            </a:br>
            <a:r>
              <a:rPr lang="fr-FR">
                <a:latin typeface="Arial" pitchFamily="34" charset="0"/>
                <a:cs typeface="Arial" pitchFamily="34" charset="0"/>
              </a:rPr>
              <a:t>	. Domiciliation bancaire</a:t>
            </a:r>
            <a:br>
              <a:rPr lang="fr-FR">
                <a:latin typeface="Arial" pitchFamily="34" charset="0"/>
                <a:cs typeface="Arial" pitchFamily="34" charset="0"/>
              </a:rPr>
            </a:br>
            <a:r>
              <a:rPr lang="fr-FR">
                <a:latin typeface="Arial" pitchFamily="34" charset="0"/>
                <a:cs typeface="Arial" pitchFamily="34" charset="0"/>
              </a:rPr>
              <a:t>	. Pièces justificatives</a:t>
            </a:r>
            <a:br>
              <a:rPr lang="fr-FR">
                <a:latin typeface="Arial" pitchFamily="34" charset="0"/>
                <a:cs typeface="Arial" pitchFamily="34" charset="0"/>
              </a:rPr>
            </a:br>
            <a:r>
              <a:rPr lang="fr-FR">
                <a:latin typeface="Arial" pitchFamily="34" charset="0"/>
                <a:cs typeface="Arial" pitchFamily="34" charset="0"/>
              </a:rPr>
              <a:t>	. Récapitulatif</a:t>
            </a:r>
          </a:p>
          <a:p>
            <a:pPr defTabSz="361950"/>
            <a:endParaRPr lang="fr-FR" sz="1900">
              <a:latin typeface="Arial" pitchFamily="34" charset="0"/>
              <a:cs typeface="Arial" pitchFamily="34" charset="0"/>
            </a:endParaRPr>
          </a:p>
          <a:p>
            <a:pPr marL="342900" indent="-342900" defTabSz="361950">
              <a:buFont typeface="Arial" pitchFamily="34" charset="0"/>
              <a:buChar char="•"/>
            </a:pPr>
            <a:r>
              <a:rPr lang="fr-FR" sz="1900">
                <a:latin typeface="Arial" pitchFamily="34" charset="0"/>
                <a:cs typeface="Arial" pitchFamily="34" charset="0"/>
              </a:rPr>
              <a:t> Transmettre une demande : </a:t>
            </a:r>
            <a:br>
              <a:rPr lang="fr-FR" sz="1900">
                <a:latin typeface="Arial" pitchFamily="34" charset="0"/>
                <a:cs typeface="Arial" pitchFamily="34" charset="0"/>
              </a:rPr>
            </a:br>
            <a:r>
              <a:rPr lang="fr-FR">
                <a:latin typeface="Arial" pitchFamily="34" charset="0"/>
                <a:cs typeface="Arial" pitchFamily="34" charset="0"/>
              </a:rPr>
              <a:t>	. Transmission de l’attestation sur 	l’honneur</a:t>
            </a:r>
            <a:br>
              <a:rPr lang="fr-FR">
                <a:latin typeface="Arial" pitchFamily="34" charset="0"/>
                <a:cs typeface="Arial" pitchFamily="34" charset="0"/>
              </a:rPr>
            </a:br>
            <a:r>
              <a:rPr lang="fr-FR">
                <a:latin typeface="Arial" pitchFamily="34" charset="0"/>
                <a:cs typeface="Arial" pitchFamily="34" charset="0"/>
              </a:rPr>
              <a:t>	. Valider une demande en tant que 	compte signataire ?</a:t>
            </a:r>
          </a:p>
          <a:p>
            <a:pPr defTabSz="361950"/>
            <a:endParaRPr lang="fr-FR" sz="1900">
              <a:latin typeface="Arial" pitchFamily="34" charset="0"/>
              <a:cs typeface="Arial" pitchFamily="34" charset="0"/>
            </a:endParaRPr>
          </a:p>
          <a:p>
            <a:pPr marL="342900" indent="-342900" defTabSz="361950">
              <a:buFont typeface="Arial" pitchFamily="34" charset="0"/>
              <a:buChar char="•"/>
            </a:pPr>
            <a:r>
              <a:rPr lang="fr-FR" sz="1900">
                <a:latin typeface="Arial" pitchFamily="34" charset="0"/>
                <a:cs typeface="Arial" pitchFamily="34" charset="0"/>
              </a:rPr>
              <a:t>Contacter ma Caf en cours de saisie via le fil d’échange</a:t>
            </a:r>
            <a:r>
              <a:rPr lang="fr-FR">
                <a:latin typeface="Arial" pitchFamily="34" charset="0"/>
                <a:cs typeface="Arial" pitchFamily="34" charset="0"/>
              </a:rPr>
              <a:t/>
            </a:r>
            <a:br>
              <a:rPr lang="fr-FR">
                <a:latin typeface="Arial" pitchFamily="34" charset="0"/>
                <a:cs typeface="Arial" pitchFamily="34" charset="0"/>
              </a:rPr>
            </a:br>
            <a:r>
              <a:rPr lang="fr-FR">
                <a:solidFill>
                  <a:schemeClr val="bg1"/>
                </a:solidFill>
              </a:rPr>
              <a:t/>
            </a:r>
            <a:br>
              <a:rPr lang="fr-FR">
                <a:solidFill>
                  <a:schemeClr val="bg1"/>
                </a:solidFill>
              </a:rPr>
            </a:br>
            <a:endParaRPr lang="fr-FR"/>
          </a:p>
        </p:txBody>
      </p:sp>
    </p:spTree>
    <p:extLst>
      <p:ext uri="{BB962C8B-B14F-4D97-AF65-F5344CB8AC3E}">
        <p14:creationId xmlns:p14="http://schemas.microsoft.com/office/powerpoint/2010/main" val="3971954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Comment compléter une demande ? </a:t>
            </a:r>
            <a:endParaRPr lang="fr-FR" u="none"/>
          </a:p>
        </p:txBody>
      </p:sp>
      <p:sp>
        <p:nvSpPr>
          <p:cNvPr id="3" name="Espace réservé du contenu 2"/>
          <p:cNvSpPr>
            <a:spLocks noGrp="1"/>
          </p:cNvSpPr>
          <p:nvPr>
            <p:ph idx="1"/>
          </p:nvPr>
        </p:nvSpPr>
        <p:spPr>
          <a:xfrm>
            <a:off x="457200" y="1124744"/>
            <a:ext cx="8229600" cy="5544616"/>
          </a:xfrm>
        </p:spPr>
        <p:txBody>
          <a:bodyPr>
            <a:normAutofit/>
          </a:bodyPr>
          <a:lstStyle/>
          <a:p>
            <a:pPr marL="0" indent="0">
              <a:buNone/>
            </a:pPr>
            <a:endParaRPr lang="fr-FR" u="sng" dirty="0"/>
          </a:p>
          <a:p>
            <a:pPr marL="0" indent="0">
              <a:buNone/>
            </a:pPr>
            <a:r>
              <a:rPr lang="fr-FR" sz="1500" dirty="0"/>
              <a:t>❺ </a:t>
            </a:r>
            <a:r>
              <a:rPr lang="fr-FR" sz="1500" u="sng" dirty="0"/>
              <a:t>Dossier de demande</a:t>
            </a:r>
          </a:p>
          <a:p>
            <a:pPr marL="0" indent="0">
              <a:buNone/>
            </a:pPr>
            <a:endParaRPr lang="fr-FR" sz="1000" u="sng" dirty="0">
              <a:solidFill>
                <a:srgbClr val="8DBC48"/>
              </a:solidFill>
            </a:endParaRPr>
          </a:p>
          <a:p>
            <a:pPr marL="0" indent="0">
              <a:buNone/>
            </a:pPr>
            <a:endParaRPr lang="fr-FR" sz="1000" dirty="0"/>
          </a:p>
          <a:p>
            <a:pPr indent="-161925"/>
            <a:r>
              <a:rPr lang="fr-FR" dirty="0"/>
              <a:t>Compléter les </a:t>
            </a:r>
            <a:r>
              <a:rPr lang="fr-FR" b="1" u="sng" dirty="0">
                <a:solidFill>
                  <a:srgbClr val="8DBC48"/>
                </a:solidFill>
              </a:rPr>
              <a:t>informations générales</a:t>
            </a:r>
            <a:r>
              <a:rPr lang="fr-FR" dirty="0"/>
              <a:t> : questions relatives au dossier de demande</a:t>
            </a:r>
            <a:r>
              <a:rPr lang="fr-FR" sz="1500" dirty="0"/>
              <a:t>.</a:t>
            </a:r>
          </a:p>
          <a:p>
            <a:pPr marL="0" indent="0">
              <a:buNone/>
            </a:pPr>
            <a:endParaRPr lang="fr-FR" sz="1050" u="sng" dirty="0"/>
          </a:p>
          <a:p>
            <a:pPr marL="0" indent="0">
              <a:buNone/>
            </a:pPr>
            <a:r>
              <a:rPr lang="fr-FR" sz="1300" u="sng" dirty="0"/>
              <a:t>Consulter</a:t>
            </a:r>
            <a:r>
              <a:rPr lang="fr-FR" sz="1300" dirty="0"/>
              <a:t> le document « Annexe » pour avoir des renseignements complémentaires sur le contenu du dossier.</a:t>
            </a:r>
          </a:p>
          <a:p>
            <a:pPr indent="-161925">
              <a:buNone/>
            </a:pPr>
            <a:endParaRPr lang="fr-FR" sz="2000" dirty="0"/>
          </a:p>
          <a:p>
            <a:pPr indent="-161925"/>
            <a:r>
              <a:rPr lang="fr-FR" dirty="0"/>
              <a:t>Compléter le </a:t>
            </a:r>
            <a:r>
              <a:rPr lang="fr-FR" b="1" u="sng" dirty="0">
                <a:solidFill>
                  <a:srgbClr val="8DBC48"/>
                </a:solidFill>
              </a:rPr>
              <a:t>budget prévisionnel</a:t>
            </a:r>
          </a:p>
          <a:p>
            <a:pPr marL="0" indent="0">
              <a:buNone/>
            </a:pPr>
            <a:endParaRPr lang="fr-FR" sz="700" dirty="0"/>
          </a:p>
          <a:p>
            <a:pPr marL="0" indent="0">
              <a:buNone/>
            </a:pPr>
            <a:r>
              <a:rPr lang="fr-FR" sz="1300" dirty="0"/>
              <a:t>Il doit contenir l’ensemble des dépenses/recettes liées au projet et impérativement être </a:t>
            </a:r>
            <a:r>
              <a:rPr lang="fr-FR" sz="1300" b="1" dirty="0"/>
              <a:t>équilibré.</a:t>
            </a:r>
            <a:endParaRPr lang="fr-FR" sz="1300" dirty="0"/>
          </a:p>
          <a:p>
            <a:pPr marL="0" indent="0">
              <a:buNone/>
              <a:tabLst>
                <a:tab pos="446088" algn="l"/>
              </a:tabLst>
            </a:pPr>
            <a:endParaRPr lang="fr-FR" sz="1300" dirty="0">
              <a:solidFill>
                <a:srgbClr val="FF0000"/>
              </a:solidFill>
            </a:endParaRPr>
          </a:p>
          <a:p>
            <a:pPr marL="361950" indent="0">
              <a:buNone/>
              <a:tabLst>
                <a:tab pos="446088" algn="l"/>
              </a:tabLst>
            </a:pPr>
            <a:r>
              <a:rPr lang="fr-FR" sz="1300" dirty="0"/>
              <a:t>C’est lors saisie du budget que vous pouvez solliciter d’autres partenaires financiers du dispositif (exemple suivant les territoires : Msa, Conseil départemental, Politique de la ville etc.).</a:t>
            </a:r>
          </a:p>
          <a:p>
            <a:pPr marL="361950" indent="0" defTabSz="265113">
              <a:buNone/>
            </a:pPr>
            <a:endParaRPr lang="fr-FR" sz="600" dirty="0"/>
          </a:p>
          <a:p>
            <a:pPr marL="361950" indent="0" defTabSz="265113">
              <a:buNone/>
            </a:pPr>
            <a:r>
              <a:rPr lang="fr-FR" sz="1300" dirty="0"/>
              <a:t>Pour les solliciter, cliquer sur l’icône suivant </a:t>
            </a:r>
          </a:p>
          <a:p>
            <a:pPr marL="361950" indent="0">
              <a:buNone/>
            </a:pPr>
            <a:r>
              <a:rPr lang="fr-FR" sz="1300" dirty="0"/>
              <a:t>Votre dossier sera automatiquement envoyé au partenaire lorsque qu’un agent Caf prendra en charge la demande. </a:t>
            </a:r>
          </a:p>
          <a:p>
            <a:pPr marL="0" indent="0">
              <a:buNone/>
            </a:pPr>
            <a:endParaRPr lang="fr-FR" sz="1300" dirty="0"/>
          </a:p>
          <a:p>
            <a:pPr marL="361950" indent="0">
              <a:buNone/>
            </a:pPr>
            <a:r>
              <a:rPr lang="fr-FR" sz="1300" dirty="0"/>
              <a:t>Vous pouvez insérer un commentaire pour apporter des précisions sur les montants saisis en cliquant sur l’icone suivant</a:t>
            </a:r>
          </a:p>
          <a:p>
            <a:pPr marL="0" indent="0">
              <a:buNone/>
            </a:pPr>
            <a:endParaRPr lang="fr-FR" sz="1500" dirty="0"/>
          </a:p>
          <a:p>
            <a:pPr marL="0" indent="0">
              <a:buNone/>
            </a:pPr>
            <a:endParaRPr lang="fr-FR" dirty="0"/>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29</a:t>
            </a:fld>
            <a:endParaRPr lang="fr-FR"/>
          </a:p>
        </p:txBody>
      </p:sp>
      <p:pic>
        <p:nvPicPr>
          <p:cNvPr id="10" name="Picture 2" descr="Pense-bête – LONDRES 20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517232"/>
            <a:ext cx="360040" cy="43886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3"/>
          <a:stretch>
            <a:fillRect/>
          </a:stretch>
        </p:blipFill>
        <p:spPr>
          <a:xfrm>
            <a:off x="2339752" y="5877272"/>
            <a:ext cx="297078" cy="329195"/>
          </a:xfrm>
          <a:prstGeom prst="rect">
            <a:avLst/>
          </a:prstGeom>
        </p:spPr>
      </p:pic>
      <p:pic>
        <p:nvPicPr>
          <p:cNvPr id="13" name="Image 12"/>
          <p:cNvPicPr>
            <a:picLocks noChangeAspect="1"/>
          </p:cNvPicPr>
          <p:nvPr/>
        </p:nvPicPr>
        <p:blipFill>
          <a:blip r:embed="rId4"/>
          <a:stretch>
            <a:fillRect/>
          </a:stretch>
        </p:blipFill>
        <p:spPr>
          <a:xfrm>
            <a:off x="4211960" y="4673710"/>
            <a:ext cx="288032" cy="267458"/>
          </a:xfrm>
          <a:prstGeom prst="rect">
            <a:avLst/>
          </a:prstGeom>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077072"/>
            <a:ext cx="504056"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9049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La plateforme ELANCaf</a:t>
            </a:r>
          </a:p>
        </p:txBody>
      </p:sp>
      <p:sp>
        <p:nvSpPr>
          <p:cNvPr id="3" name="Espace réservé du contenu 2"/>
          <p:cNvSpPr>
            <a:spLocks noGrp="1"/>
          </p:cNvSpPr>
          <p:nvPr>
            <p:ph idx="1"/>
          </p:nvPr>
        </p:nvSpPr>
        <p:spPr>
          <a:xfrm>
            <a:off x="457200" y="1124744"/>
            <a:ext cx="8219256" cy="1800200"/>
          </a:xfrm>
          <a:ln w="19050">
            <a:solidFill>
              <a:srgbClr val="8DBC48"/>
            </a:solidFill>
          </a:ln>
        </p:spPr>
        <p:txBody>
          <a:bodyPr>
            <a:normAutofit/>
          </a:bodyPr>
          <a:lstStyle/>
          <a:p>
            <a:pPr marL="0" indent="0">
              <a:buNone/>
            </a:pPr>
            <a:r>
              <a:rPr lang="fr-FR" u="sng"/>
              <a:t>Pour accéder à la plateforme </a:t>
            </a:r>
            <a:r>
              <a:rPr lang="fr-FR"/>
              <a:t>:</a:t>
            </a:r>
          </a:p>
          <a:p>
            <a:pPr marL="0" indent="0">
              <a:buNone/>
            </a:pPr>
            <a:endParaRPr lang="fr-FR" sz="1600"/>
          </a:p>
          <a:p>
            <a:r>
              <a:rPr lang="fr-FR"/>
              <a:t>Saisir directement l’adresse url du site dans votre barre de recherche : </a:t>
            </a:r>
          </a:p>
          <a:p>
            <a:pPr marL="0" indent="0" algn="ctr">
              <a:buNone/>
            </a:pPr>
            <a:r>
              <a:rPr lang="fr-FR" b="1" i="1">
                <a:solidFill>
                  <a:srgbClr val="8DBC48"/>
                </a:solidFill>
                <a:hlinkClick r:id="rId2"/>
              </a:rPr>
              <a:t>https://elan.caf.fr/aides</a:t>
            </a:r>
            <a:endParaRPr lang="fr-FR" b="1" i="1">
              <a:solidFill>
                <a:srgbClr val="8DBC48"/>
              </a:solidFill>
            </a:endParaRPr>
          </a:p>
          <a:p>
            <a:endParaRPr lang="fr-FR"/>
          </a:p>
          <a:p>
            <a:r>
              <a:rPr lang="fr-FR"/>
              <a:t> Passer par les pages locales de votre «</a:t>
            </a:r>
            <a:r>
              <a:rPr lang="fr-FR" b="1">
                <a:solidFill>
                  <a:srgbClr val="8DBC48"/>
                </a:solidFill>
              </a:rPr>
              <a:t>caf.fr </a:t>
            </a:r>
            <a:r>
              <a:rPr lang="fr-FR"/>
              <a:t>»</a:t>
            </a: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3</a:t>
            </a:fld>
            <a:endParaRPr lang="fr-FR"/>
          </a:p>
        </p:txBody>
      </p:sp>
      <p:sp>
        <p:nvSpPr>
          <p:cNvPr id="5" name="Espace réservé du contenu 2"/>
          <p:cNvSpPr txBox="1">
            <a:spLocks/>
          </p:cNvSpPr>
          <p:nvPr/>
        </p:nvSpPr>
        <p:spPr>
          <a:xfrm>
            <a:off x="467544" y="3140968"/>
            <a:ext cx="8229600" cy="3384376"/>
          </a:xfrm>
          <a:prstGeom prst="rect">
            <a:avLst/>
          </a:prstGeom>
          <a:ln w="19050">
            <a:solidFill>
              <a:srgbClr val="8DBC48"/>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u="sng"/>
              <a:t>L’espace usager de la plateforme ELANCaf vous permet de :</a:t>
            </a:r>
          </a:p>
          <a:p>
            <a:pPr marL="0" indent="0">
              <a:buFont typeface="Arial" pitchFamily="34" charset="0"/>
              <a:buNone/>
            </a:pPr>
            <a:endParaRPr lang="fr-FR" sz="1100" u="sng"/>
          </a:p>
          <a:p>
            <a:r>
              <a:rPr lang="fr-FR"/>
              <a:t>Créer un compte personnel utilisateur </a:t>
            </a:r>
          </a:p>
          <a:p>
            <a:pPr>
              <a:lnSpc>
                <a:spcPct val="150000"/>
              </a:lnSpc>
            </a:pPr>
            <a:r>
              <a:rPr lang="fr-FR"/>
              <a:t>Déposer une demande de subvention de manière dématérialisée </a:t>
            </a:r>
          </a:p>
          <a:p>
            <a:pPr>
              <a:lnSpc>
                <a:spcPct val="150000"/>
              </a:lnSpc>
            </a:pPr>
            <a:r>
              <a:rPr lang="fr-FR"/>
              <a:t>Créer, mettre à jour les données de votre tiers (organisme)</a:t>
            </a:r>
          </a:p>
          <a:p>
            <a:pPr>
              <a:lnSpc>
                <a:spcPct val="150000"/>
              </a:lnSpc>
            </a:pPr>
            <a:r>
              <a:rPr lang="fr-FR"/>
              <a:t>Effectuer le suivi des demandes</a:t>
            </a:r>
          </a:p>
          <a:p>
            <a:pPr>
              <a:lnSpc>
                <a:spcPct val="150000"/>
              </a:lnSpc>
            </a:pPr>
            <a:r>
              <a:rPr lang="fr-FR"/>
              <a:t>Echanger avec la Caf via une messagerie interne </a:t>
            </a:r>
          </a:p>
          <a:p>
            <a:pPr>
              <a:lnSpc>
                <a:spcPct val="150000"/>
              </a:lnSpc>
            </a:pPr>
            <a:r>
              <a:rPr lang="fr-FR"/>
              <a:t>Répondre à une demande de compléments après le dépôt du dossier  </a:t>
            </a:r>
          </a:p>
          <a:p>
            <a:pPr>
              <a:lnSpc>
                <a:spcPct val="150000"/>
              </a:lnSpc>
            </a:pPr>
            <a:r>
              <a:rPr lang="fr-FR"/>
              <a:t>Dupliquer une demande de subvention </a:t>
            </a:r>
          </a:p>
          <a:p>
            <a:pPr>
              <a:lnSpc>
                <a:spcPct val="150000"/>
              </a:lnSpc>
            </a:pPr>
            <a:r>
              <a:rPr lang="fr-FR"/>
              <a:t>Disposer d’un espace « porte-documents » pour stocker des pièces administratives </a:t>
            </a:r>
          </a:p>
        </p:txBody>
      </p:sp>
    </p:spTree>
    <p:extLst>
      <p:ext uri="{BB962C8B-B14F-4D97-AF65-F5344CB8AC3E}">
        <p14:creationId xmlns:p14="http://schemas.microsoft.com/office/powerpoint/2010/main" val="4181025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Comment compléter une demande ?</a:t>
            </a:r>
            <a:r>
              <a:rPr lang="fr-FR" u="none"/>
              <a:t> </a:t>
            </a:r>
            <a:br>
              <a:rPr lang="fr-FR" u="none"/>
            </a:br>
            <a:r>
              <a:rPr lang="fr-FR" u="none"/>
              <a:t>Exemple de saisie du budget prévisionnel</a:t>
            </a:r>
            <a:endParaRPr lang="fr-F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30</a:t>
            </a:fld>
            <a:endParaRPr lang="fr-FR"/>
          </a:p>
        </p:txBody>
      </p:sp>
      <p:pic>
        <p:nvPicPr>
          <p:cNvPr id="11" name="Espace réservé pour une image  5" descr="Espace Usag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378358" y="1276792"/>
            <a:ext cx="5535881" cy="5248552"/>
          </a:xfrm>
          <a:prstGeom prst="rect">
            <a:avLst/>
          </a:prstGeom>
        </p:spPr>
      </p:pic>
      <p:sp>
        <p:nvSpPr>
          <p:cNvPr id="6" name="Rectangle à coins arrondis 5"/>
          <p:cNvSpPr/>
          <p:nvPr/>
        </p:nvSpPr>
        <p:spPr>
          <a:xfrm>
            <a:off x="107504" y="2276872"/>
            <a:ext cx="2088232" cy="576064"/>
          </a:xfrm>
          <a:prstGeom prst="wedgeRoundRectCallout">
            <a:avLst>
              <a:gd name="adj1" fmla="val 64624"/>
              <a:gd name="adj2" fmla="val -11722"/>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Renseigner le/les champs</a:t>
            </a:r>
          </a:p>
          <a:p>
            <a:r>
              <a:rPr lang="fr-FR" sz="1200">
                <a:latin typeface="Arial" pitchFamily="34" charset="0"/>
                <a:cs typeface="Arial" pitchFamily="34" charset="0"/>
              </a:rPr>
              <a:t>Suivre les consignes données dans les annexes</a:t>
            </a:r>
          </a:p>
        </p:txBody>
      </p:sp>
      <p:sp>
        <p:nvSpPr>
          <p:cNvPr id="7" name="Rectangle à coins arrondis 6"/>
          <p:cNvSpPr/>
          <p:nvPr/>
        </p:nvSpPr>
        <p:spPr>
          <a:xfrm>
            <a:off x="7308304" y="3645024"/>
            <a:ext cx="1584176" cy="936104"/>
          </a:xfrm>
          <a:prstGeom prst="wedgeRoundRectCallout">
            <a:avLst>
              <a:gd name="adj1" fmla="val -114798"/>
              <a:gd name="adj2" fmla="val 67640"/>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b="1">
                <a:solidFill>
                  <a:srgbClr val="8DBC48"/>
                </a:solidFill>
                <a:latin typeface="Arial" pitchFamily="34" charset="0"/>
                <a:cs typeface="Arial" pitchFamily="34" charset="0"/>
              </a:rPr>
              <a:t>Subvention CAF:</a:t>
            </a:r>
            <a:r>
              <a:rPr lang="fr-FR" sz="1200">
                <a:latin typeface="Arial" pitchFamily="34" charset="0"/>
                <a:cs typeface="Arial" pitchFamily="34" charset="0"/>
              </a:rPr>
              <a:t> </a:t>
            </a:r>
          </a:p>
          <a:p>
            <a:r>
              <a:rPr lang="fr-FR" sz="1200">
                <a:solidFill>
                  <a:schemeClr val="tx1"/>
                </a:solidFill>
                <a:latin typeface="Arial" pitchFamily="34" charset="0"/>
                <a:cs typeface="Arial" pitchFamily="34" charset="0"/>
              </a:rPr>
              <a:t>Renseigner le montant que vous sollicitez</a:t>
            </a:r>
          </a:p>
        </p:txBody>
      </p:sp>
      <p:sp>
        <p:nvSpPr>
          <p:cNvPr id="10" name="Rectangle à coins arrondis 9"/>
          <p:cNvSpPr/>
          <p:nvPr/>
        </p:nvSpPr>
        <p:spPr>
          <a:xfrm>
            <a:off x="7164288" y="1724557"/>
            <a:ext cx="1728192" cy="1200387"/>
          </a:xfrm>
          <a:prstGeom prst="wedgeRoundRectCallout">
            <a:avLst>
              <a:gd name="adj1" fmla="val -124866"/>
              <a:gd name="adj2" fmla="val 128252"/>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Autre financement CAF : exemple autres prestations de service versées liées au projet.</a:t>
            </a:r>
            <a:endParaRPr lang="fr-FR" sz="1200">
              <a:solidFill>
                <a:schemeClr val="tx1"/>
              </a:solidFill>
              <a:latin typeface="Arial" pitchFamily="34" charset="0"/>
              <a:cs typeface="Arial" pitchFamily="34" charset="0"/>
            </a:endParaRPr>
          </a:p>
        </p:txBody>
      </p:sp>
      <p:sp>
        <p:nvSpPr>
          <p:cNvPr id="8" name="Rectangle à coins arrondis 7"/>
          <p:cNvSpPr/>
          <p:nvPr/>
        </p:nvSpPr>
        <p:spPr>
          <a:xfrm>
            <a:off x="6840761" y="4797152"/>
            <a:ext cx="2267743" cy="944136"/>
          </a:xfrm>
          <a:prstGeom prst="wedgeRoundRectCallout">
            <a:avLst>
              <a:gd name="adj1" fmla="val -57385"/>
              <a:gd name="adj2" fmla="val -17404"/>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solidFill>
                  <a:schemeClr val="tx1"/>
                </a:solidFill>
                <a:latin typeface="Arial" pitchFamily="34" charset="0"/>
                <a:cs typeface="Arial" pitchFamily="34" charset="0"/>
              </a:rPr>
              <a:t>Cliquer sur le bouton pour solliciter un autre </a:t>
            </a:r>
            <a:r>
              <a:rPr lang="fr-FR" sz="1200" b="1">
                <a:solidFill>
                  <a:srgbClr val="8DBC48"/>
                </a:solidFill>
                <a:latin typeface="Arial" pitchFamily="34" charset="0"/>
                <a:cs typeface="Arial" pitchFamily="34" charset="0"/>
              </a:rPr>
              <a:t>partenaire financier du dispositif</a:t>
            </a:r>
            <a:r>
              <a:rPr lang="fr-FR" sz="1200">
                <a:solidFill>
                  <a:schemeClr val="tx1"/>
                </a:solidFill>
                <a:latin typeface="Arial" pitchFamily="34" charset="0"/>
                <a:cs typeface="Arial" pitchFamily="34" charset="0"/>
              </a:rPr>
              <a:t>.</a:t>
            </a:r>
          </a:p>
          <a:p>
            <a:r>
              <a:rPr lang="fr-FR" sz="1200" i="1">
                <a:solidFill>
                  <a:schemeClr val="tx1"/>
                </a:solidFill>
                <a:latin typeface="Arial" pitchFamily="34" charset="0"/>
                <a:cs typeface="Arial" pitchFamily="34" charset="0"/>
              </a:rPr>
              <a:t>Ex : le conseil départemental</a:t>
            </a:r>
          </a:p>
        </p:txBody>
      </p:sp>
      <p:sp>
        <p:nvSpPr>
          <p:cNvPr id="12" name="Rectangle à coins arrondis 11"/>
          <p:cNvSpPr/>
          <p:nvPr/>
        </p:nvSpPr>
        <p:spPr>
          <a:xfrm>
            <a:off x="144016" y="4963768"/>
            <a:ext cx="1331640" cy="1561576"/>
          </a:xfrm>
          <a:prstGeom prst="wedgeRoundRectCallout">
            <a:avLst>
              <a:gd name="adj1" fmla="val 63668"/>
              <a:gd name="adj2" fmla="val 20390"/>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Cliquer sur la bulle pour insérer un </a:t>
            </a:r>
            <a:r>
              <a:rPr lang="fr-FR" sz="1200" b="1">
                <a:solidFill>
                  <a:srgbClr val="8DBC48"/>
                </a:solidFill>
                <a:latin typeface="Arial" pitchFamily="34" charset="0"/>
                <a:cs typeface="Arial" pitchFamily="34" charset="0"/>
              </a:rPr>
              <a:t>commentaire </a:t>
            </a:r>
            <a:r>
              <a:rPr lang="fr-FR" sz="1200">
                <a:solidFill>
                  <a:schemeClr val="tx1"/>
                </a:solidFill>
                <a:latin typeface="Arial" pitchFamily="34" charset="0"/>
                <a:cs typeface="Arial" pitchFamily="34" charset="0"/>
              </a:rPr>
              <a:t>et renseigner le champ pour expliquer le montant saisi</a:t>
            </a:r>
            <a:endParaRPr lang="fr-FR" sz="1200">
              <a:latin typeface="Arial" pitchFamily="34" charset="0"/>
              <a:cs typeface="Arial" pitchFamily="34" charset="0"/>
            </a:endParaRPr>
          </a:p>
        </p:txBody>
      </p:sp>
      <p:sp>
        <p:nvSpPr>
          <p:cNvPr id="13" name="Rectangle à coins arrondis 12"/>
          <p:cNvSpPr/>
          <p:nvPr/>
        </p:nvSpPr>
        <p:spPr>
          <a:xfrm>
            <a:off x="6876257" y="5957664"/>
            <a:ext cx="1800200" cy="567680"/>
          </a:xfrm>
          <a:prstGeom prst="wedgeRoundRectCallout">
            <a:avLst>
              <a:gd name="adj1" fmla="val -57385"/>
              <a:gd name="adj2" fmla="val -17404"/>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solidFill>
                  <a:schemeClr val="tx1"/>
                </a:solidFill>
                <a:latin typeface="Arial" pitchFamily="34" charset="0"/>
                <a:cs typeface="Arial" pitchFamily="34" charset="0"/>
              </a:rPr>
              <a:t>Renseigner vos autres financeurs : </a:t>
            </a:r>
          </a:p>
          <a:p>
            <a:r>
              <a:rPr lang="fr-FR" sz="1200" i="1">
                <a:solidFill>
                  <a:schemeClr val="tx1"/>
                </a:solidFill>
                <a:latin typeface="Arial" pitchFamily="34" charset="0"/>
                <a:cs typeface="Arial" pitchFamily="34" charset="0"/>
              </a:rPr>
              <a:t>Ex : communes, EPCI</a:t>
            </a:r>
          </a:p>
        </p:txBody>
      </p:sp>
    </p:spTree>
    <p:extLst>
      <p:ext uri="{BB962C8B-B14F-4D97-AF65-F5344CB8AC3E}">
        <p14:creationId xmlns:p14="http://schemas.microsoft.com/office/powerpoint/2010/main" val="2653684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Comment compléter une demande ?</a:t>
            </a:r>
            <a:r>
              <a:rPr lang="fr-FR" u="none"/>
              <a:t/>
            </a:r>
            <a:br>
              <a:rPr lang="fr-FR" u="none"/>
            </a:br>
            <a:r>
              <a:rPr lang="fr-FR" u="none"/>
              <a:t>Domiciliation bancaire</a:t>
            </a:r>
            <a:endParaRPr lang="fr-F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31</a:t>
            </a:fld>
            <a:endParaRPr lang="fr-FR"/>
          </a:p>
        </p:txBody>
      </p:sp>
      <p:sp>
        <p:nvSpPr>
          <p:cNvPr id="6" name="ZoneTexte 5"/>
          <p:cNvSpPr txBox="1"/>
          <p:nvPr/>
        </p:nvSpPr>
        <p:spPr>
          <a:xfrm>
            <a:off x="611560" y="1334373"/>
            <a:ext cx="7848872" cy="5386090"/>
          </a:xfrm>
          <a:prstGeom prst="rect">
            <a:avLst/>
          </a:prstGeom>
          <a:noFill/>
        </p:spPr>
        <p:txBody>
          <a:bodyPr wrap="square" rtlCol="0">
            <a:spAutoFit/>
          </a:bodyPr>
          <a:lstStyle/>
          <a:p>
            <a:pPr marL="285750" indent="-285750">
              <a:buFont typeface="Arial" pitchFamily="34" charset="0"/>
              <a:buChar char="•"/>
            </a:pPr>
            <a:r>
              <a:rPr lang="fr-FR" sz="1400" b="1">
                <a:solidFill>
                  <a:srgbClr val="8DBC48"/>
                </a:solidFill>
                <a:latin typeface="Arial" pitchFamily="34" charset="0"/>
                <a:cs typeface="Arial" pitchFamily="34" charset="0"/>
              </a:rPr>
              <a:t>Vous déposez une demande pour la 1</a:t>
            </a:r>
            <a:r>
              <a:rPr lang="fr-FR" sz="1400" b="1" baseline="30000">
                <a:solidFill>
                  <a:srgbClr val="8DBC48"/>
                </a:solidFill>
                <a:latin typeface="Arial" pitchFamily="34" charset="0"/>
                <a:cs typeface="Arial" pitchFamily="34" charset="0"/>
              </a:rPr>
              <a:t>ère</a:t>
            </a:r>
            <a:r>
              <a:rPr lang="fr-FR" sz="1400" b="1">
                <a:solidFill>
                  <a:srgbClr val="8DBC48"/>
                </a:solidFill>
                <a:latin typeface="Arial" pitchFamily="34" charset="0"/>
                <a:cs typeface="Arial" pitchFamily="34" charset="0"/>
              </a:rPr>
              <a:t> fois et/ ou votre tiers n’est pas encore validé </a:t>
            </a:r>
            <a:r>
              <a:rPr lang="fr-FR" sz="1400" b="1">
                <a:latin typeface="Arial" pitchFamily="34" charset="0"/>
                <a:cs typeface="Arial" pitchFamily="34" charset="0"/>
              </a:rPr>
              <a:t>:</a:t>
            </a:r>
          </a:p>
          <a:p>
            <a:endParaRPr lang="fr-FR" sz="1400">
              <a:latin typeface="Arial" pitchFamily="34" charset="0"/>
              <a:cs typeface="Arial" pitchFamily="34" charset="0"/>
            </a:endParaRPr>
          </a:p>
          <a:p>
            <a:pPr>
              <a:tabLst>
                <a:tab pos="2774950" algn="l"/>
                <a:tab pos="7358063" algn="l"/>
              </a:tabLst>
            </a:pPr>
            <a:r>
              <a:rPr lang="fr-FR" sz="1300">
                <a:latin typeface="Arial" pitchFamily="34" charset="0"/>
                <a:cs typeface="Arial" pitchFamily="34" charset="0"/>
              </a:rPr>
              <a:t>Renseigner les informations relatives </a:t>
            </a:r>
          </a:p>
          <a:p>
            <a:pPr>
              <a:tabLst>
                <a:tab pos="2774950" algn="l"/>
                <a:tab pos="7358063" algn="l"/>
              </a:tabLst>
            </a:pPr>
            <a:r>
              <a:rPr lang="fr-FR" sz="1300">
                <a:latin typeface="Arial" pitchFamily="34" charset="0"/>
                <a:cs typeface="Arial" pitchFamily="34" charset="0"/>
              </a:rPr>
              <a:t>à la domiciliation bancaire : titulaire du compte, </a:t>
            </a:r>
          </a:p>
          <a:p>
            <a:pPr>
              <a:tabLst>
                <a:tab pos="2774950" algn="l"/>
                <a:tab pos="7358063" algn="l"/>
              </a:tabLst>
            </a:pPr>
            <a:r>
              <a:rPr lang="fr-FR" sz="1300">
                <a:latin typeface="Arial" pitchFamily="34" charset="0"/>
                <a:cs typeface="Arial" pitchFamily="34" charset="0"/>
              </a:rPr>
              <a:t>IBAN, BIC</a:t>
            </a:r>
          </a:p>
          <a:p>
            <a:pPr>
              <a:tabLst>
                <a:tab pos="2774950" algn="l"/>
                <a:tab pos="7358063" algn="l"/>
              </a:tabLst>
            </a:pPr>
            <a:endParaRPr lang="fr-FR" sz="1400">
              <a:latin typeface="Arial" pitchFamily="34" charset="0"/>
              <a:cs typeface="Arial" pitchFamily="34" charset="0"/>
            </a:endParaRPr>
          </a:p>
          <a:p>
            <a:endParaRPr lang="fr-FR" sz="1400">
              <a:latin typeface="Arial" pitchFamily="34" charset="0"/>
              <a:cs typeface="Arial" pitchFamily="34" charset="0"/>
            </a:endParaRPr>
          </a:p>
          <a:p>
            <a:endParaRPr lang="fr-FR" sz="1400">
              <a:latin typeface="Arial" pitchFamily="34" charset="0"/>
              <a:cs typeface="Arial" pitchFamily="34" charset="0"/>
            </a:endParaRPr>
          </a:p>
          <a:p>
            <a:endParaRPr lang="fr-FR" sz="1400">
              <a:latin typeface="Arial" pitchFamily="34" charset="0"/>
              <a:cs typeface="Arial" pitchFamily="34" charset="0"/>
            </a:endParaRPr>
          </a:p>
          <a:p>
            <a:endParaRPr lang="fr-FR" sz="1400">
              <a:latin typeface="Arial" pitchFamily="34" charset="0"/>
              <a:cs typeface="Arial" pitchFamily="34" charset="0"/>
            </a:endParaRPr>
          </a:p>
          <a:p>
            <a:endParaRPr lang="fr-FR" sz="1400">
              <a:latin typeface="Arial" pitchFamily="34" charset="0"/>
              <a:cs typeface="Arial" pitchFamily="34" charset="0"/>
            </a:endParaRPr>
          </a:p>
          <a:p>
            <a:endParaRPr lang="fr-FR" sz="1400">
              <a:latin typeface="Arial" pitchFamily="34" charset="0"/>
              <a:cs typeface="Arial" pitchFamily="34" charset="0"/>
            </a:endParaRPr>
          </a:p>
          <a:p>
            <a:endParaRPr lang="fr-FR" sz="1400">
              <a:latin typeface="Arial" pitchFamily="34" charset="0"/>
              <a:cs typeface="Arial" pitchFamily="34" charset="0"/>
            </a:endParaRPr>
          </a:p>
          <a:p>
            <a:endParaRPr lang="fr-FR" sz="1400">
              <a:latin typeface="Arial" pitchFamily="34" charset="0"/>
              <a:cs typeface="Arial" pitchFamily="34" charset="0"/>
            </a:endParaRPr>
          </a:p>
          <a:p>
            <a:endParaRPr lang="fr-FR" sz="1400">
              <a:latin typeface="Arial" pitchFamily="34" charset="0"/>
              <a:cs typeface="Arial" pitchFamily="34" charset="0"/>
            </a:endParaRPr>
          </a:p>
          <a:p>
            <a:pPr marL="285750" indent="-285750">
              <a:buFont typeface="Arial" pitchFamily="34" charset="0"/>
              <a:buChar char="•"/>
            </a:pPr>
            <a:r>
              <a:rPr lang="fr-FR" sz="1400" b="1">
                <a:solidFill>
                  <a:srgbClr val="8DBC48"/>
                </a:solidFill>
                <a:latin typeface="Arial" pitchFamily="34" charset="0"/>
                <a:cs typeface="Arial" pitchFamily="34" charset="0"/>
              </a:rPr>
              <a:t>Votre domiciliation bancaire a déjà été approuvée par la Caf (lors d’une précédente demande) : </a:t>
            </a:r>
          </a:p>
          <a:p>
            <a:endParaRPr lang="fr-FR" sz="1400">
              <a:latin typeface="Arial" pitchFamily="34" charset="0"/>
              <a:cs typeface="Arial" pitchFamily="34" charset="0"/>
            </a:endParaRPr>
          </a:p>
          <a:p>
            <a:r>
              <a:rPr lang="fr-FR" sz="1300">
                <a:latin typeface="Arial" pitchFamily="34" charset="0"/>
                <a:cs typeface="Arial" pitchFamily="34" charset="0"/>
              </a:rPr>
              <a:t>Vérifier l’exactitude des données pré-remplies.</a:t>
            </a:r>
          </a:p>
          <a:p>
            <a:r>
              <a:rPr lang="fr-FR" sz="1300" u="sng">
                <a:latin typeface="Arial" pitchFamily="34" charset="0"/>
                <a:cs typeface="Arial" pitchFamily="34" charset="0"/>
              </a:rPr>
              <a:t>Cocher la case </a:t>
            </a:r>
            <a:r>
              <a:rPr lang="fr-FR" sz="1300">
                <a:latin typeface="Arial" pitchFamily="34" charset="0"/>
                <a:cs typeface="Arial" pitchFamily="34" charset="0"/>
              </a:rPr>
              <a:t>« sélectionner » pour choisir</a:t>
            </a:r>
          </a:p>
          <a:p>
            <a:r>
              <a:rPr lang="fr-FR" sz="1300">
                <a:latin typeface="Arial" pitchFamily="34" charset="0"/>
                <a:cs typeface="Arial" pitchFamily="34" charset="0"/>
              </a:rPr>
              <a:t>le compte bancaire souhaité.</a:t>
            </a:r>
          </a:p>
          <a:p>
            <a:r>
              <a:rPr lang="fr-FR" sz="1400">
                <a:latin typeface="Arial" pitchFamily="34" charset="0"/>
                <a:cs typeface="Arial" pitchFamily="34" charset="0"/>
              </a:rPr>
              <a:t> </a:t>
            </a:r>
            <a:endParaRPr lang="fr-FR" sz="1400">
              <a:solidFill>
                <a:srgbClr val="FF0000"/>
              </a:solidFill>
              <a:latin typeface="Arial" pitchFamily="34" charset="0"/>
              <a:cs typeface="Arial" pitchFamily="34" charset="0"/>
            </a:endParaRPr>
          </a:p>
          <a:p>
            <a:endParaRPr lang="fr-FR" sz="1400">
              <a:solidFill>
                <a:srgbClr val="FF0000"/>
              </a:solidFill>
              <a:latin typeface="Arial" pitchFamily="34" charset="0"/>
              <a:cs typeface="Arial" pitchFamily="34" charset="0"/>
            </a:endParaRPr>
          </a:p>
          <a:p>
            <a:endParaRPr lang="fr-FR" sz="1400">
              <a:solidFill>
                <a:srgbClr val="FF0000"/>
              </a:solidFill>
              <a:latin typeface="Arial" pitchFamily="34" charset="0"/>
              <a:cs typeface="Arial" pitchFamily="34" charset="0"/>
            </a:endParaRPr>
          </a:p>
          <a:p>
            <a:endParaRPr lang="fr-FR" sz="1400">
              <a:solidFill>
                <a:srgbClr val="FF0000"/>
              </a:solidFill>
              <a:latin typeface="Arial" pitchFamily="34" charset="0"/>
              <a:cs typeface="Arial" pitchFamily="34" charset="0"/>
            </a:endParaRPr>
          </a:p>
        </p:txBody>
      </p:sp>
      <p:sp>
        <p:nvSpPr>
          <p:cNvPr id="7" name="Rectangle à coins arrondis 6"/>
          <p:cNvSpPr/>
          <p:nvPr/>
        </p:nvSpPr>
        <p:spPr>
          <a:xfrm>
            <a:off x="1548253" y="2420888"/>
            <a:ext cx="2951739" cy="1008112"/>
          </a:xfrm>
          <a:prstGeom prst="wedgeRoundRectCallout">
            <a:avLst>
              <a:gd name="adj1" fmla="val 57333"/>
              <a:gd name="adj2" fmla="val -26516"/>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HORS SEPA signifie que le compte bancaire est en dehors de l’espace de paiement en EUROS –</a:t>
            </a:r>
          </a:p>
          <a:p>
            <a:r>
              <a:rPr lang="fr-FR" sz="1200" b="1">
                <a:latin typeface="Arial" pitchFamily="34" charset="0"/>
                <a:cs typeface="Arial" pitchFamily="34" charset="0"/>
              </a:rPr>
              <a:t>Cliquer sur Non</a:t>
            </a:r>
            <a:endParaRPr lang="fr-FR" sz="1600" b="1">
              <a:latin typeface="Arial" pitchFamily="34" charset="0"/>
              <a:cs typeface="Arial" pitchFamily="34" charset="0"/>
            </a:endParaRPr>
          </a:p>
        </p:txBody>
      </p:sp>
      <p:sp>
        <p:nvSpPr>
          <p:cNvPr id="10" name="Rectangle à coins arrondis 9"/>
          <p:cNvSpPr/>
          <p:nvPr/>
        </p:nvSpPr>
        <p:spPr>
          <a:xfrm>
            <a:off x="2195736" y="3573016"/>
            <a:ext cx="2232248" cy="375207"/>
          </a:xfrm>
          <a:prstGeom prst="wedgeRoundRectCallout">
            <a:avLst>
              <a:gd name="adj1" fmla="val 77005"/>
              <a:gd name="adj2" fmla="val -32013"/>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Insérer le scan de votre RIB en cliquant sur « Ajouter »</a:t>
            </a:r>
          </a:p>
        </p:txBody>
      </p:sp>
      <p:pic>
        <p:nvPicPr>
          <p:cNvPr id="12" name="Espace réservé pour une image  5" descr="Espace Usager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5004048" y="1844824"/>
            <a:ext cx="3469711" cy="2262855"/>
          </a:xfrm>
          <a:prstGeom prst="rect">
            <a:avLst/>
          </a:prstGeom>
        </p:spPr>
      </p:pic>
      <p:pic>
        <p:nvPicPr>
          <p:cNvPr id="14" name="Picture 2" descr="Pense-bête – LONDRES 20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6014470"/>
            <a:ext cx="360040" cy="4388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à coins arrondis 4"/>
          <p:cNvSpPr/>
          <p:nvPr/>
        </p:nvSpPr>
        <p:spPr>
          <a:xfrm>
            <a:off x="1187624" y="5949280"/>
            <a:ext cx="3528392" cy="648072"/>
          </a:xfrm>
          <a:prstGeom prst="roundRect">
            <a:avLst/>
          </a:prstGeom>
          <a:ln w="6350"/>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Si votre domiciliation bancaire a changé, pensez à la modifier en cliquant sur «  Utiliser une nouvelle domiciliation bancaire »</a:t>
            </a:r>
          </a:p>
        </p:txBody>
      </p:sp>
      <p:grpSp>
        <p:nvGrpSpPr>
          <p:cNvPr id="9" name="Groupe 8"/>
          <p:cNvGrpSpPr/>
          <p:nvPr/>
        </p:nvGrpSpPr>
        <p:grpSpPr>
          <a:xfrm>
            <a:off x="4836637" y="4979781"/>
            <a:ext cx="3804532" cy="1761587"/>
            <a:chOff x="4836637" y="4979781"/>
            <a:chExt cx="3804532" cy="1761587"/>
          </a:xfrm>
        </p:grpSpPr>
        <p:grpSp>
          <p:nvGrpSpPr>
            <p:cNvPr id="3" name="Groupe 2"/>
            <p:cNvGrpSpPr/>
            <p:nvPr/>
          </p:nvGrpSpPr>
          <p:grpSpPr>
            <a:xfrm>
              <a:off x="4836637" y="4979781"/>
              <a:ext cx="3804532" cy="1651926"/>
              <a:chOff x="4836637" y="4979781"/>
              <a:chExt cx="3804532" cy="1651926"/>
            </a:xfrm>
          </p:grpSpPr>
          <p:pic>
            <p:nvPicPr>
              <p:cNvPr id="16" name="Espace réservé pour une image  4" descr="Espace Usager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836637" y="4979781"/>
                <a:ext cx="3804532" cy="1651926"/>
              </a:xfrm>
              <a:prstGeom prst="rect">
                <a:avLst/>
              </a:prstGeom>
            </p:spPr>
          </p:pic>
          <p:sp>
            <p:nvSpPr>
              <p:cNvPr id="17" name="Rectangle à coins arrondis 16"/>
              <p:cNvSpPr/>
              <p:nvPr/>
            </p:nvSpPr>
            <p:spPr>
              <a:xfrm>
                <a:off x="4936442" y="6273316"/>
                <a:ext cx="643670" cy="252028"/>
              </a:xfrm>
              <a:prstGeom prst="round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grpSp>
        <p:sp>
          <p:nvSpPr>
            <p:cNvPr id="8" name="Rectangle à coins arrondis 7"/>
            <p:cNvSpPr/>
            <p:nvPr/>
          </p:nvSpPr>
          <p:spPr>
            <a:xfrm>
              <a:off x="7596336" y="6453336"/>
              <a:ext cx="877423" cy="288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075792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Comment compléter une demande</a:t>
            </a:r>
            <a:r>
              <a:rPr lang="fr-FR" u="none"/>
              <a:t> ?</a:t>
            </a:r>
            <a:br>
              <a:rPr lang="fr-FR" u="none"/>
            </a:br>
            <a:r>
              <a:rPr lang="fr-FR" u="none"/>
              <a:t>Pièces justificatives</a:t>
            </a:r>
            <a:endParaRPr lang="fr-FR"/>
          </a:p>
        </p:txBody>
      </p:sp>
      <p:sp>
        <p:nvSpPr>
          <p:cNvPr id="3" name="Espace réservé du contenu 2"/>
          <p:cNvSpPr>
            <a:spLocks noGrp="1"/>
          </p:cNvSpPr>
          <p:nvPr>
            <p:ph idx="1"/>
          </p:nvPr>
        </p:nvSpPr>
        <p:spPr>
          <a:xfrm>
            <a:off x="179512" y="1331642"/>
            <a:ext cx="8640960" cy="5193702"/>
          </a:xfrm>
        </p:spPr>
        <p:txBody>
          <a:bodyPr>
            <a:normAutofit/>
          </a:bodyPr>
          <a:lstStyle/>
          <a:p>
            <a:r>
              <a:rPr lang="fr-FR" sz="1300" b="1" u="sng">
                <a:solidFill>
                  <a:srgbClr val="8DBC48"/>
                </a:solidFill>
              </a:rPr>
              <a:t>Vous déposez une demande pour la 1</a:t>
            </a:r>
            <a:r>
              <a:rPr lang="fr-FR" sz="1300" b="1" u="sng" baseline="30000">
                <a:solidFill>
                  <a:srgbClr val="8DBC48"/>
                </a:solidFill>
              </a:rPr>
              <a:t>ère</a:t>
            </a:r>
            <a:r>
              <a:rPr lang="fr-FR" sz="1300" b="1" u="sng">
                <a:solidFill>
                  <a:srgbClr val="8DBC48"/>
                </a:solidFill>
              </a:rPr>
              <a:t> fois avec votre compte personnel sans être rattaché à un tiers validé</a:t>
            </a:r>
          </a:p>
          <a:p>
            <a:pPr marL="0" indent="0" algn="just">
              <a:buNone/>
            </a:pPr>
            <a:endParaRPr lang="fr-FR" sz="700" b="1">
              <a:solidFill>
                <a:srgbClr val="8DBC48"/>
              </a:solidFill>
            </a:endParaRPr>
          </a:p>
          <a:p>
            <a:pPr marL="0" indent="0" algn="just">
              <a:buNone/>
            </a:pPr>
            <a:r>
              <a:rPr lang="fr-FR" sz="1300"/>
              <a:t>Vous devez </a:t>
            </a:r>
            <a:r>
              <a:rPr lang="fr-FR" sz="1300" b="1"/>
              <a:t>transmettre</a:t>
            </a:r>
            <a:r>
              <a:rPr lang="fr-FR" sz="1300"/>
              <a:t> l’ensemble des pièces justificatives suivantes : </a:t>
            </a:r>
          </a:p>
          <a:p>
            <a:pPr marL="180975" indent="-169863" algn="just">
              <a:buNone/>
              <a:tabLst>
                <a:tab pos="1169988" algn="l"/>
              </a:tabLst>
            </a:pPr>
            <a:r>
              <a:rPr lang="fr-FR" sz="1300"/>
              <a:t>- Certificat d’inscription au répertoire SIRENE		- Récépissé de déclaration en Préfecture</a:t>
            </a:r>
          </a:p>
          <a:p>
            <a:pPr marL="180975" indent="-169863" algn="just">
              <a:buNone/>
              <a:tabLst>
                <a:tab pos="1169988" algn="l"/>
              </a:tabLst>
            </a:pPr>
            <a:r>
              <a:rPr lang="fr-FR" sz="1300"/>
              <a:t>- Statuts datés et signés				- Liste datée du conseil d’administration et du bureau</a:t>
            </a:r>
          </a:p>
          <a:p>
            <a:pPr marL="85725" indent="-76200" algn="just">
              <a:buFontTx/>
              <a:buChar char="-"/>
              <a:tabLst>
                <a:tab pos="1169988" algn="l"/>
              </a:tabLst>
            </a:pPr>
            <a:r>
              <a:rPr lang="fr-FR" sz="1300"/>
              <a:t> Compte de résultat et bilan de l'année N-1		- Budget prévisionnel de la première année</a:t>
            </a:r>
          </a:p>
          <a:p>
            <a:pPr algn="just"/>
            <a:endParaRPr lang="fr-FR" sz="1000" u="sng"/>
          </a:p>
          <a:p>
            <a:pPr algn="just"/>
            <a:endParaRPr lang="fr-FR" sz="700" u="sng"/>
          </a:p>
          <a:p>
            <a:r>
              <a:rPr lang="fr-FR" sz="1300" b="1" u="sng">
                <a:solidFill>
                  <a:srgbClr val="8DBC48"/>
                </a:solidFill>
              </a:rPr>
              <a:t>Vous avez déjà transmis une demande</a:t>
            </a:r>
          </a:p>
          <a:p>
            <a:pPr marL="0" indent="0" defTabSz="361950">
              <a:buNone/>
            </a:pPr>
            <a:r>
              <a:rPr lang="fr-FR" sz="1300" b="1">
                <a:solidFill>
                  <a:srgbClr val="8DBC48"/>
                </a:solidFill>
              </a:rPr>
              <a:t>	</a:t>
            </a:r>
            <a:r>
              <a:rPr lang="fr-FR" sz="1300" b="1" u="sng">
                <a:solidFill>
                  <a:srgbClr val="8DBC48"/>
                </a:solidFill>
              </a:rPr>
              <a:t>ou vous déposez une demande pour la 1</a:t>
            </a:r>
            <a:r>
              <a:rPr lang="fr-FR" sz="1300" b="1" u="sng" baseline="30000">
                <a:solidFill>
                  <a:srgbClr val="8DBC48"/>
                </a:solidFill>
              </a:rPr>
              <a:t>ère</a:t>
            </a:r>
            <a:r>
              <a:rPr lang="fr-FR" sz="1300" b="1" u="sng">
                <a:solidFill>
                  <a:srgbClr val="8DBC48"/>
                </a:solidFill>
              </a:rPr>
              <a:t> fois avec un tiers validé</a:t>
            </a:r>
          </a:p>
          <a:p>
            <a:pPr marL="0" indent="0">
              <a:buNone/>
              <a:tabLst>
                <a:tab pos="361950" algn="l"/>
              </a:tabLst>
            </a:pPr>
            <a:r>
              <a:rPr lang="fr-FR" sz="1300" b="1">
                <a:solidFill>
                  <a:srgbClr val="8DBC48"/>
                </a:solidFill>
              </a:rPr>
              <a:t>	</a:t>
            </a:r>
            <a:endParaRPr lang="fr-FR" sz="600" b="1">
              <a:solidFill>
                <a:srgbClr val="8DBC48"/>
              </a:solidFill>
            </a:endParaRPr>
          </a:p>
          <a:p>
            <a:pPr marL="0" indent="0" algn="just">
              <a:buNone/>
            </a:pPr>
            <a:r>
              <a:rPr lang="fr-FR" sz="1300"/>
              <a:t>Vous pouvez </a:t>
            </a:r>
            <a:r>
              <a:rPr lang="fr-FR" sz="1300" b="1"/>
              <a:t>rapatrier</a:t>
            </a:r>
            <a:r>
              <a:rPr lang="fr-FR" sz="1300"/>
              <a:t> les documents déjà validés via votre porte document.</a:t>
            </a:r>
          </a:p>
          <a:p>
            <a:pPr marL="0" indent="0" algn="just">
              <a:buNone/>
            </a:pPr>
            <a:r>
              <a:rPr lang="fr-FR" sz="1300"/>
              <a:t>Seuls les comptes de résultat de l’année N-1 et le budget prévisionnel sont à insérer chaque année</a:t>
            </a:r>
            <a:r>
              <a:rPr lang="fr-FR"/>
              <a:t>.</a:t>
            </a:r>
          </a:p>
          <a:p>
            <a:pPr marL="0" indent="0" algn="just">
              <a:buNone/>
            </a:pPr>
            <a:endParaRPr lang="fr-FR"/>
          </a:p>
          <a:p>
            <a:pPr algn="just"/>
            <a:r>
              <a:rPr lang="fr-FR" sz="1300" b="1" u="sng">
                <a:solidFill>
                  <a:srgbClr val="8DBC48"/>
                </a:solidFill>
              </a:rPr>
              <a:t>Comment insérer une pièce ?</a:t>
            </a:r>
          </a:p>
          <a:p>
            <a:pPr marL="0" indent="0">
              <a:buNone/>
            </a:pPr>
            <a:endParaRPr lang="fr-F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32</a:t>
            </a:fld>
            <a:endParaRPr lang="fr-F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5051872"/>
            <a:ext cx="2736303" cy="161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à coins arrondis 5"/>
          <p:cNvSpPr/>
          <p:nvPr/>
        </p:nvSpPr>
        <p:spPr>
          <a:xfrm>
            <a:off x="5076056" y="4509120"/>
            <a:ext cx="3456384" cy="1224136"/>
          </a:xfrm>
          <a:prstGeom prst="wedgeRoundRectCallout">
            <a:avLst>
              <a:gd name="adj1" fmla="val -62023"/>
              <a:gd name="adj2" fmla="val 24954"/>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100">
                <a:latin typeface="Arial" pitchFamily="34" charset="0"/>
                <a:cs typeface="Arial" pitchFamily="34" charset="0"/>
              </a:rPr>
              <a:t>Cliquer sur : </a:t>
            </a:r>
          </a:p>
          <a:p>
            <a:r>
              <a:rPr lang="fr-FR" sz="1100">
                <a:latin typeface="Arial" pitchFamily="34" charset="0"/>
                <a:cs typeface="Arial" pitchFamily="34" charset="0"/>
              </a:rPr>
              <a:t>- «</a:t>
            </a:r>
            <a:r>
              <a:rPr lang="fr-FR" sz="1100">
                <a:solidFill>
                  <a:schemeClr val="tx1"/>
                </a:solidFill>
                <a:latin typeface="Arial" pitchFamily="34" charset="0"/>
                <a:cs typeface="Arial" pitchFamily="34" charset="0"/>
              </a:rPr>
              <a:t> </a:t>
            </a:r>
            <a:r>
              <a:rPr lang="fr-FR" sz="1100" b="1">
                <a:solidFill>
                  <a:schemeClr val="tx1"/>
                </a:solidFill>
                <a:latin typeface="Arial" pitchFamily="34" charset="0"/>
                <a:cs typeface="Arial" pitchFamily="34" charset="0"/>
              </a:rPr>
              <a:t>Ajouter</a:t>
            </a:r>
            <a:r>
              <a:rPr lang="fr-FR" sz="1100">
                <a:latin typeface="Arial" pitchFamily="34" charset="0"/>
                <a:cs typeface="Arial" pitchFamily="34" charset="0"/>
              </a:rPr>
              <a:t> » pour accéder à votre ordinateur et insérer la pièce</a:t>
            </a:r>
          </a:p>
          <a:p>
            <a:endParaRPr lang="fr-FR" sz="1100">
              <a:latin typeface="Arial" pitchFamily="34" charset="0"/>
              <a:cs typeface="Arial" pitchFamily="34" charset="0"/>
            </a:endParaRPr>
          </a:p>
          <a:p>
            <a:r>
              <a:rPr lang="fr-FR" sz="1100">
                <a:latin typeface="Arial" pitchFamily="34" charset="0"/>
                <a:cs typeface="Arial" pitchFamily="34" charset="0"/>
              </a:rPr>
              <a:t>-</a:t>
            </a:r>
            <a:r>
              <a:rPr lang="fr-FR" sz="1100">
                <a:solidFill>
                  <a:srgbClr val="8DBC48"/>
                </a:solidFill>
                <a:latin typeface="Arial" pitchFamily="34" charset="0"/>
                <a:cs typeface="Arial" pitchFamily="34" charset="0"/>
              </a:rPr>
              <a:t> </a:t>
            </a:r>
            <a:r>
              <a:rPr lang="fr-FR" sz="1100" b="1">
                <a:solidFill>
                  <a:schemeClr val="tx1"/>
                </a:solidFill>
                <a:latin typeface="Arial" pitchFamily="34" charset="0"/>
                <a:cs typeface="Arial" pitchFamily="34" charset="0"/>
              </a:rPr>
              <a:t>Porte document pour rapatrier </a:t>
            </a:r>
            <a:r>
              <a:rPr lang="fr-FR" sz="1100">
                <a:latin typeface="Arial" pitchFamily="34" charset="0"/>
                <a:cs typeface="Arial" pitchFamily="34" charset="0"/>
              </a:rPr>
              <a:t>des documents validés puis sélectionner le document souhaité</a:t>
            </a:r>
          </a:p>
        </p:txBody>
      </p:sp>
      <p:sp>
        <p:nvSpPr>
          <p:cNvPr id="7" name="Rectangle à coins arrondis 6"/>
          <p:cNvSpPr/>
          <p:nvPr/>
        </p:nvSpPr>
        <p:spPr>
          <a:xfrm>
            <a:off x="4860032" y="5892950"/>
            <a:ext cx="3888432" cy="848418"/>
          </a:xfrm>
          <a:prstGeom prst="wedgeRoundRectCallout">
            <a:avLst>
              <a:gd name="adj1" fmla="val -57032"/>
              <a:gd name="adj2" fmla="val -30451"/>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100">
                <a:latin typeface="Arial" pitchFamily="34" charset="0"/>
                <a:cs typeface="Arial" pitchFamily="34" charset="0"/>
              </a:rPr>
              <a:t>Lorsque la pièce est bien insérée, un message « déposé » apparait.</a:t>
            </a:r>
          </a:p>
          <a:p>
            <a:endParaRPr lang="fr-FR" sz="400" i="1">
              <a:solidFill>
                <a:schemeClr val="accent2"/>
              </a:solidFill>
              <a:latin typeface="Arial" pitchFamily="34" charset="0"/>
              <a:cs typeface="Arial" pitchFamily="34" charset="0"/>
            </a:endParaRPr>
          </a:p>
          <a:p>
            <a:r>
              <a:rPr lang="fr-FR" sz="1100">
                <a:solidFill>
                  <a:schemeClr val="tx1"/>
                </a:solidFill>
                <a:latin typeface="Arial" pitchFamily="34" charset="0"/>
                <a:cs typeface="Arial" pitchFamily="34" charset="0"/>
              </a:rPr>
              <a:t>Vous pouvez supprimer la pièce et la remplacer par une autre en cas d’erreur</a:t>
            </a:r>
            <a:r>
              <a:rPr lang="fr-FR" sz="1200">
                <a:solidFill>
                  <a:schemeClr val="tx1"/>
                </a:solidFill>
                <a:latin typeface="Arial" pitchFamily="34" charset="0"/>
                <a:cs typeface="Arial" pitchFamily="34" charset="0"/>
              </a:rPr>
              <a:t>.</a:t>
            </a:r>
            <a:endParaRPr lang="fr-FR" sz="1200">
              <a:latin typeface="Arial" pitchFamily="34" charset="0"/>
              <a:cs typeface="Arial" pitchFamily="34" charset="0"/>
            </a:endParaRPr>
          </a:p>
        </p:txBody>
      </p:sp>
      <p:sp>
        <p:nvSpPr>
          <p:cNvPr id="8" name="Rectangle à coins arrondis 7"/>
          <p:cNvSpPr/>
          <p:nvPr/>
        </p:nvSpPr>
        <p:spPr>
          <a:xfrm>
            <a:off x="323528" y="5597079"/>
            <a:ext cx="1080120" cy="1000273"/>
          </a:xfrm>
          <a:prstGeom prst="roundRect">
            <a:avLst/>
          </a:prstGeom>
          <a:ln w="6350">
            <a:noFill/>
          </a:ln>
        </p:spPr>
        <p:style>
          <a:lnRef idx="2">
            <a:schemeClr val="dk1"/>
          </a:lnRef>
          <a:fillRef idx="1">
            <a:schemeClr val="lt1"/>
          </a:fillRef>
          <a:effectRef idx="0">
            <a:schemeClr val="dk1"/>
          </a:effectRef>
          <a:fontRef idx="minor">
            <a:schemeClr val="dk1"/>
          </a:fontRef>
        </p:style>
        <p:txBody>
          <a:bodyPr rtlCol="0" anchor="ctr"/>
          <a:lstStyle/>
          <a:p>
            <a:pPr defTabSz="361950"/>
            <a:r>
              <a:rPr lang="fr-FR" sz="1200" i="1">
                <a:solidFill>
                  <a:schemeClr val="tx1"/>
                </a:solidFill>
                <a:latin typeface="Arial" pitchFamily="34" charset="0"/>
                <a:cs typeface="Arial" pitchFamily="34" charset="0"/>
              </a:rPr>
              <a:t>Formats acceptés  : PDF, DOC, DOCX, PNG, JNP, JPEG</a:t>
            </a:r>
            <a:endParaRPr lang="fr-F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00" y="5049232"/>
            <a:ext cx="468000"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440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Comment compléter une demande ?</a:t>
            </a:r>
            <a:br>
              <a:rPr lang="fr-FR"/>
            </a:br>
            <a:r>
              <a:rPr lang="fr-FR" u="none"/>
              <a:t>Récapitulatif</a:t>
            </a:r>
            <a:endParaRPr lang="fr-FR"/>
          </a:p>
        </p:txBody>
      </p:sp>
      <p:sp>
        <p:nvSpPr>
          <p:cNvPr id="3" name="Espace réservé du contenu 2"/>
          <p:cNvSpPr>
            <a:spLocks noGrp="1"/>
          </p:cNvSpPr>
          <p:nvPr>
            <p:ph idx="1"/>
          </p:nvPr>
        </p:nvSpPr>
        <p:spPr>
          <a:xfrm>
            <a:off x="251520" y="1052735"/>
            <a:ext cx="8507288" cy="5149205"/>
          </a:xfrm>
        </p:spPr>
        <p:txBody>
          <a:bodyPr>
            <a:normAutofit/>
          </a:bodyPr>
          <a:lstStyle/>
          <a:p>
            <a:pPr marL="0" indent="0">
              <a:buNone/>
            </a:pPr>
            <a:endParaRPr lang="fr-FR"/>
          </a:p>
          <a:p>
            <a:pPr marL="0" indent="0">
              <a:buNone/>
            </a:pPr>
            <a:endParaRPr lang="fr-FR"/>
          </a:p>
          <a:p>
            <a:pPr marL="0" indent="0">
              <a:buNone/>
            </a:pPr>
            <a:r>
              <a:rPr lang="fr-FR"/>
              <a:t>❻ Un </a:t>
            </a:r>
            <a:r>
              <a:rPr lang="fr-FR" b="1">
                <a:solidFill>
                  <a:srgbClr val="8DBC48"/>
                </a:solidFill>
              </a:rPr>
              <a:t>récapitulatif</a:t>
            </a:r>
            <a:r>
              <a:rPr lang="fr-FR"/>
              <a:t> de votre demande se génère</a:t>
            </a:r>
          </a:p>
          <a:p>
            <a:pPr marL="0" indent="0" defTabSz="265113">
              <a:buNone/>
            </a:pPr>
            <a:r>
              <a:rPr lang="fr-FR"/>
              <a:t>	 automatiquement.</a:t>
            </a:r>
          </a:p>
          <a:p>
            <a:pPr marL="0" indent="0">
              <a:buNone/>
            </a:pPr>
            <a:r>
              <a:rPr lang="fr-FR"/>
              <a:t> </a:t>
            </a:r>
          </a:p>
          <a:p>
            <a:pPr marL="180975" indent="-180975">
              <a:buNone/>
            </a:pPr>
            <a:r>
              <a:rPr lang="fr-FR" sz="1300"/>
              <a:t>Vous pouvez le consulter pour vérifier l’ensemble </a:t>
            </a:r>
          </a:p>
          <a:p>
            <a:pPr marL="180975" indent="-180975">
              <a:buNone/>
            </a:pPr>
            <a:r>
              <a:rPr lang="fr-FR" sz="1300"/>
              <a:t>des informations saisies.</a:t>
            </a:r>
          </a:p>
          <a:p>
            <a:pPr marL="627063" indent="0">
              <a:buNone/>
            </a:pPr>
            <a:endParaRPr lang="fr-FR"/>
          </a:p>
          <a:p>
            <a:pPr marL="627063" indent="0">
              <a:buNone/>
            </a:pPr>
            <a:endParaRPr lang="fr-FR"/>
          </a:p>
          <a:p>
            <a:pPr marL="627063" indent="0">
              <a:buNone/>
            </a:pPr>
            <a:endParaRPr lang="fr-FR"/>
          </a:p>
          <a:p>
            <a:pPr marL="627063" indent="0">
              <a:buNone/>
            </a:pPr>
            <a:endParaRPr lang="fr-FR"/>
          </a:p>
          <a:p>
            <a:pPr marL="446088" indent="0">
              <a:buNone/>
            </a:pPr>
            <a:r>
              <a:rPr lang="fr-FR" b="1">
                <a:solidFill>
                  <a:srgbClr val="8DBC48"/>
                </a:solidFill>
              </a:rPr>
              <a:t>Si vous avez oublié de saisir des champs obligatoires</a:t>
            </a:r>
            <a:r>
              <a:rPr lang="fr-FR"/>
              <a:t>, un message s’affiche vous demandant de renseigner les champs manquants avant de pouvoir transmettre votre demande. </a:t>
            </a:r>
          </a:p>
          <a:p>
            <a:pPr marL="180975" indent="-180975">
              <a:buNone/>
            </a:pPr>
            <a:endParaRPr lang="fr-FR"/>
          </a:p>
          <a:p>
            <a:pPr marL="0" indent="0">
              <a:buNone/>
            </a:pPr>
            <a:endParaRPr lang="fr-FR" sz="1600"/>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33</a:t>
            </a:fld>
            <a:endParaRPr lang="fr-F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845148"/>
            <a:ext cx="530246" cy="53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Espace réservé pour une image  5" descr="Espace Usager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427985" y="4506960"/>
            <a:ext cx="3960440" cy="1924217"/>
          </a:xfrm>
          <a:prstGeom prst="rect">
            <a:avLst/>
          </a:prstGeom>
        </p:spPr>
      </p:pic>
      <p:sp>
        <p:nvSpPr>
          <p:cNvPr id="13" name="Rectangle à coins arrondis 12"/>
          <p:cNvSpPr/>
          <p:nvPr/>
        </p:nvSpPr>
        <p:spPr>
          <a:xfrm>
            <a:off x="1475656" y="4653136"/>
            <a:ext cx="2447499" cy="576064"/>
          </a:xfrm>
          <a:prstGeom prst="wedgeRoundRectCallout">
            <a:avLst>
              <a:gd name="adj1" fmla="val 73971"/>
              <a:gd name="adj2" fmla="val 62250"/>
              <a:gd name="adj3" fmla="val 16667"/>
            </a:avLst>
          </a:prstGeom>
          <a:ln w="6350"/>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Cliquer ici pour se rendre à/aux page(s) incomplète(s)</a:t>
            </a:r>
          </a:p>
        </p:txBody>
      </p:sp>
      <p:sp>
        <p:nvSpPr>
          <p:cNvPr id="5" name="Rectangle à coins arrondis 4"/>
          <p:cNvSpPr/>
          <p:nvPr/>
        </p:nvSpPr>
        <p:spPr>
          <a:xfrm>
            <a:off x="755576" y="5542156"/>
            <a:ext cx="3312368" cy="767164"/>
          </a:xfrm>
          <a:prstGeom prst="roundRect">
            <a:avLst/>
          </a:prstGeom>
          <a:ln w="6350"/>
        </p:spPr>
        <p:style>
          <a:lnRef idx="2">
            <a:schemeClr val="dk1"/>
          </a:lnRef>
          <a:fillRef idx="1">
            <a:schemeClr val="lt1"/>
          </a:fillRef>
          <a:effectRef idx="0">
            <a:schemeClr val="dk1"/>
          </a:effectRef>
          <a:fontRef idx="minor">
            <a:schemeClr val="dk1"/>
          </a:fontRef>
        </p:style>
        <p:txBody>
          <a:bodyPr rtlCol="0" anchor="ctr"/>
          <a:lstStyle/>
          <a:p>
            <a:r>
              <a:rPr lang="fr-FR" sz="1200" b="1">
                <a:solidFill>
                  <a:schemeClr val="tx1"/>
                </a:solidFill>
                <a:latin typeface="Arial" pitchFamily="34" charset="0"/>
                <a:cs typeface="Arial" pitchFamily="34" charset="0"/>
              </a:rPr>
              <a:t>Renseigner les éléments manquants</a:t>
            </a:r>
            <a:r>
              <a:rPr lang="fr-FR" sz="1200">
                <a:solidFill>
                  <a:schemeClr val="tx1"/>
                </a:solidFill>
                <a:latin typeface="Arial" pitchFamily="34" charset="0"/>
                <a:cs typeface="Arial" pitchFamily="34" charset="0"/>
              </a:rPr>
              <a:t> </a:t>
            </a:r>
            <a:r>
              <a:rPr lang="fr-FR" sz="1200">
                <a:latin typeface="Arial" pitchFamily="34" charset="0"/>
                <a:cs typeface="Arial" pitchFamily="34" charset="0"/>
              </a:rPr>
              <a:t>pour pouvoir continuer et revenir à l’écran de transmission</a:t>
            </a:r>
            <a:endParaRPr lang="fr-FR"/>
          </a:p>
        </p:txBody>
      </p:sp>
      <p:pic>
        <p:nvPicPr>
          <p:cNvPr id="10" name="Espace réservé pour une image  5" descr="Espace Usager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644008" y="1556792"/>
            <a:ext cx="3909153" cy="1802631"/>
          </a:xfrm>
          <a:prstGeom prst="rect">
            <a:avLst/>
          </a:prstGeom>
        </p:spPr>
      </p:pic>
    </p:spTree>
    <p:extLst>
      <p:ext uri="{BB962C8B-B14F-4D97-AF65-F5344CB8AC3E}">
        <p14:creationId xmlns:p14="http://schemas.microsoft.com/office/powerpoint/2010/main" val="3591970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Comment transmettre une demande ?</a:t>
            </a:r>
          </a:p>
        </p:txBody>
      </p:sp>
      <p:sp>
        <p:nvSpPr>
          <p:cNvPr id="3" name="Espace réservé du contenu 2"/>
          <p:cNvSpPr>
            <a:spLocks noGrp="1"/>
          </p:cNvSpPr>
          <p:nvPr>
            <p:ph idx="1"/>
          </p:nvPr>
        </p:nvSpPr>
        <p:spPr>
          <a:xfrm>
            <a:off x="234040" y="1124744"/>
            <a:ext cx="8730448" cy="5256584"/>
          </a:xfrm>
        </p:spPr>
        <p:txBody>
          <a:bodyPr>
            <a:normAutofit/>
          </a:bodyPr>
          <a:lstStyle/>
          <a:p>
            <a:pPr marL="180975" indent="-180975"/>
            <a:r>
              <a:rPr lang="fr-FR" b="1" u="sng">
                <a:solidFill>
                  <a:srgbClr val="8DBC48"/>
                </a:solidFill>
              </a:rPr>
              <a:t>La 1</a:t>
            </a:r>
            <a:r>
              <a:rPr lang="fr-FR" b="1" u="sng" baseline="30000">
                <a:solidFill>
                  <a:srgbClr val="8DBC48"/>
                </a:solidFill>
              </a:rPr>
              <a:t>ère</a:t>
            </a:r>
            <a:r>
              <a:rPr lang="fr-FR" b="1" u="sng">
                <a:solidFill>
                  <a:srgbClr val="8DBC48"/>
                </a:solidFill>
              </a:rPr>
              <a:t> année d’utilisation de la plateforme </a:t>
            </a:r>
            <a:r>
              <a:rPr lang="fr-FR"/>
              <a:t>: insérer une attestation sur l’honneur au moment de la transmission.</a:t>
            </a:r>
          </a:p>
          <a:p>
            <a:pPr marL="0" indent="0">
              <a:buNone/>
            </a:pPr>
            <a:endParaRPr lang="fr-FR" b="1">
              <a:solidFill>
                <a:srgbClr val="8DBC48"/>
              </a:solidFill>
            </a:endParaRPr>
          </a:p>
          <a:p>
            <a:pPr marL="0" indent="0">
              <a:buNone/>
            </a:pPr>
            <a:endParaRPr lang="fr-FR" b="1">
              <a:solidFill>
                <a:srgbClr val="8DBC48"/>
              </a:solidFill>
            </a:endParaRPr>
          </a:p>
          <a:p>
            <a:pPr marL="0" indent="0">
              <a:buNone/>
            </a:pPr>
            <a:endParaRPr lang="fr-FR" b="1">
              <a:solidFill>
                <a:srgbClr val="8DBC48"/>
              </a:solidFill>
            </a:endParaRPr>
          </a:p>
          <a:p>
            <a:pPr marL="0" indent="0">
              <a:buNone/>
            </a:pPr>
            <a:endParaRPr lang="fr-FR" b="1">
              <a:solidFill>
                <a:srgbClr val="8DBC48"/>
              </a:solidFill>
            </a:endParaRPr>
          </a:p>
          <a:p>
            <a:pPr marL="0" indent="0">
              <a:buNone/>
            </a:pPr>
            <a:endParaRPr lang="fr-FR" b="1">
              <a:solidFill>
                <a:srgbClr val="8DBC48"/>
              </a:solidFill>
            </a:endParaRPr>
          </a:p>
          <a:p>
            <a:pPr marL="0" indent="0">
              <a:buNone/>
            </a:pPr>
            <a:endParaRPr lang="fr-FR" b="1">
              <a:solidFill>
                <a:srgbClr val="8DBC48"/>
              </a:solidFill>
            </a:endParaRPr>
          </a:p>
          <a:p>
            <a:pPr marL="0" indent="0">
              <a:buNone/>
            </a:pPr>
            <a:endParaRPr lang="fr-FR" b="1">
              <a:solidFill>
                <a:srgbClr val="8DBC48"/>
              </a:solidFill>
            </a:endParaRPr>
          </a:p>
          <a:p>
            <a:pPr marL="0" indent="0">
              <a:buNone/>
            </a:pPr>
            <a:endParaRPr lang="fr-FR" sz="600" b="1"/>
          </a:p>
          <a:p>
            <a:pPr marL="361950" indent="0">
              <a:buNone/>
            </a:pPr>
            <a:r>
              <a:rPr lang="fr-FR" sz="1200" i="1" u="sng"/>
              <a:t>Cas pratique </a:t>
            </a:r>
            <a:r>
              <a:rPr lang="fr-FR" b="1" i="1" u="sng"/>
              <a:t>:</a:t>
            </a:r>
          </a:p>
          <a:p>
            <a:pPr marL="361950" indent="0">
              <a:buNone/>
            </a:pPr>
            <a:r>
              <a:rPr lang="fr-FR" sz="1200" i="1"/>
              <a:t>Mathieu transmet l’attestation signée par le représentant légal. Il précise dans son attestation que Raphaël est désigné comme « compte administrateur » et Sylvie « compte signataire ».</a:t>
            </a:r>
          </a:p>
          <a:p>
            <a:pPr marL="0" indent="0">
              <a:buNone/>
            </a:pPr>
            <a:endParaRPr lang="fr-FR" b="1" u="sng">
              <a:solidFill>
                <a:srgbClr val="8DBC48"/>
              </a:solidFill>
            </a:endParaRPr>
          </a:p>
          <a:p>
            <a:pPr marL="0" indent="0">
              <a:buNone/>
            </a:pPr>
            <a:endParaRPr lang="fr-FR" sz="400" b="1" u="sng">
              <a:solidFill>
                <a:srgbClr val="8DBC48"/>
              </a:solidFill>
            </a:endParaRPr>
          </a:p>
          <a:p>
            <a:pPr marL="180975" indent="-180975"/>
            <a:r>
              <a:rPr lang="fr-FR" b="1" u="sng">
                <a:solidFill>
                  <a:srgbClr val="8DBC48"/>
                </a:solidFill>
              </a:rPr>
              <a:t>La 2</a:t>
            </a:r>
            <a:r>
              <a:rPr lang="fr-FR" b="1" u="sng" baseline="30000">
                <a:solidFill>
                  <a:srgbClr val="8DBC48"/>
                </a:solidFill>
              </a:rPr>
              <a:t>ème</a:t>
            </a:r>
            <a:r>
              <a:rPr lang="fr-FR" b="1" u="sng">
                <a:solidFill>
                  <a:srgbClr val="8DBC48"/>
                </a:solidFill>
              </a:rPr>
              <a:t> année d’utilisation, le compte signataire a été validé par la Caf :</a:t>
            </a:r>
            <a:endParaRPr lang="fr-FR" u="sng"/>
          </a:p>
          <a:p>
            <a:pPr marL="0" indent="0">
              <a:buNone/>
            </a:pPr>
            <a:endParaRPr lang="fr-FR" sz="1100" u="sng"/>
          </a:p>
          <a:p>
            <a:pPr marL="0" indent="0">
              <a:buNone/>
            </a:pPr>
            <a:r>
              <a:rPr lang="fr-FR" sz="1200"/>
              <a:t>Vous êtes le compte signataire : transmettez directement votre demande.</a:t>
            </a:r>
          </a:p>
          <a:p>
            <a:pPr marL="542925" indent="0">
              <a:buNone/>
            </a:pPr>
            <a:endParaRPr lang="fr-FR" sz="500" i="1"/>
          </a:p>
          <a:p>
            <a:pPr marL="0" indent="0" defTabSz="446088">
              <a:buNone/>
            </a:pPr>
            <a:r>
              <a:rPr lang="fr-FR" sz="1200"/>
              <a:t>Vous n’êtes pas le compte signataire : adresser votre demande au compte signataire pour validation. </a:t>
            </a:r>
          </a:p>
          <a:p>
            <a:pPr marL="0" indent="0" defTabSz="446088">
              <a:buNone/>
            </a:pPr>
            <a:r>
              <a:rPr lang="fr-FR" sz="1200"/>
              <a:t>Au moment de la transmission, le compte signataire sera affiché : cliquer sur transmettre pour lui adresser votre dossier. Celui-ci sera averti par e-mail que votre dossier est en attente de sa validation (cf. page </a:t>
            </a:r>
            <a:r>
              <a:rPr lang="fr-FR" sz="1200">
                <a:hlinkClick r:id="rId2" action="ppaction://hlinksldjump"/>
              </a:rPr>
              <a:t>36</a:t>
            </a:r>
            <a:r>
              <a:rPr lang="fr-FR" sz="1200"/>
              <a:t>) .</a:t>
            </a:r>
          </a:p>
          <a:p>
            <a:pPr marL="0" indent="0">
              <a:buNone/>
            </a:pPr>
            <a:r>
              <a:rPr lang="fr-FR" sz="1200" i="1"/>
              <a:t>	</a:t>
            </a: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34</a:t>
            </a:fld>
            <a:endParaRPr lang="fr-FR"/>
          </a:p>
        </p:txBody>
      </p:sp>
      <p:sp>
        <p:nvSpPr>
          <p:cNvPr id="5" name="Rectangle à coins arrondis 4"/>
          <p:cNvSpPr/>
          <p:nvPr/>
        </p:nvSpPr>
        <p:spPr>
          <a:xfrm>
            <a:off x="706478" y="6093296"/>
            <a:ext cx="7282900" cy="576064"/>
          </a:xfrm>
          <a:prstGeom prst="wedgeRoundRectCallout">
            <a:avLst>
              <a:gd name="adj1" fmla="val -48090"/>
              <a:gd name="adj2" fmla="val 17483"/>
              <a:gd name="adj3" fmla="val 16667"/>
            </a:avLst>
          </a:prstGeom>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361950" algn="just">
              <a:buNone/>
            </a:pPr>
            <a:r>
              <a:rPr lang="fr-FR" sz="1200" i="1">
                <a:latin typeface="Arial" pitchFamily="34" charset="0"/>
                <a:cs typeface="Arial" pitchFamily="34" charset="0"/>
              </a:rPr>
              <a:t>Toute transmission est définitive. </a:t>
            </a:r>
          </a:p>
          <a:p>
            <a:pPr marL="361950" algn="just">
              <a:buNone/>
            </a:pPr>
            <a:r>
              <a:rPr lang="fr-FR" sz="1200" i="1">
                <a:latin typeface="Arial" pitchFamily="34" charset="0"/>
                <a:cs typeface="Arial" pitchFamily="34" charset="0"/>
              </a:rPr>
              <a:t>Vous ne pourrez plus modifier les données de votre dossier sauf si un agent </a:t>
            </a:r>
            <a:r>
              <a:rPr lang="fr-FR" sz="1200">
                <a:latin typeface="Arial" pitchFamily="34" charset="0"/>
                <a:cs typeface="Arial" pitchFamily="34" charset="0"/>
              </a:rPr>
              <a:t>CAF vous y  autorise.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24" y="6165304"/>
            <a:ext cx="468000"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Espace réservé pour une image  5" descr="Espace Usager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64088" y="1792596"/>
            <a:ext cx="3168735" cy="1529163"/>
          </a:xfrm>
          <a:prstGeom prst="rect">
            <a:avLst/>
          </a:prstGeom>
        </p:spPr>
      </p:pic>
      <p:sp>
        <p:nvSpPr>
          <p:cNvPr id="8" name="Rectangle à coins arrondis 7"/>
          <p:cNvSpPr/>
          <p:nvPr/>
        </p:nvSpPr>
        <p:spPr>
          <a:xfrm>
            <a:off x="467544" y="1808777"/>
            <a:ext cx="4536504" cy="1548215"/>
          </a:xfrm>
          <a:prstGeom prst="wedgeRoundRectCallout">
            <a:avLst>
              <a:gd name="adj1" fmla="val 58301"/>
              <a:gd name="adj2" fmla="val 24195"/>
              <a:gd name="adj3" fmla="val 16667"/>
            </a:avLst>
          </a:prstGeom>
          <a:ln w="6350"/>
        </p:spPr>
        <p:style>
          <a:lnRef idx="2">
            <a:schemeClr val="dk1"/>
          </a:lnRef>
          <a:fillRef idx="1">
            <a:schemeClr val="lt1"/>
          </a:fillRef>
          <a:effectRef idx="0">
            <a:schemeClr val="dk1"/>
          </a:effectRef>
          <a:fontRef idx="minor">
            <a:schemeClr val="dk1"/>
          </a:fontRef>
        </p:style>
        <p:txBody>
          <a:bodyPr rtlCol="0" anchor="ctr"/>
          <a:lstStyle/>
          <a:p>
            <a:pPr marL="361950"/>
            <a:r>
              <a:rPr lang="fr-FR" sz="1200">
                <a:solidFill>
                  <a:schemeClr val="tx1"/>
                </a:solidFill>
                <a:latin typeface="Arial" pitchFamily="34" charset="0"/>
                <a:cs typeface="Arial" pitchFamily="34" charset="0"/>
              </a:rPr>
              <a:t>Cliquer sur « Ajouter » pour insérer une attestation sur l’honneur certifiant l’exactitude des informations, signée par le représentant légal ou une personne ayant délégation de signature.</a:t>
            </a:r>
          </a:p>
          <a:p>
            <a:pPr marL="361950"/>
            <a:endParaRPr lang="fr-FR" sz="1200">
              <a:solidFill>
                <a:schemeClr val="tx1"/>
              </a:solidFill>
              <a:latin typeface="Arial" pitchFamily="34" charset="0"/>
              <a:cs typeface="Arial" pitchFamily="34" charset="0"/>
            </a:endParaRPr>
          </a:p>
          <a:p>
            <a:pPr marL="361950"/>
            <a:r>
              <a:rPr lang="fr-FR" sz="1200" u="sng">
                <a:solidFill>
                  <a:schemeClr val="tx1"/>
                </a:solidFill>
                <a:latin typeface="Arial" pitchFamily="34" charset="0"/>
                <a:cs typeface="Arial" pitchFamily="34" charset="0"/>
              </a:rPr>
              <a:t>Intégrer dans cette attestation</a:t>
            </a:r>
            <a:r>
              <a:rPr lang="fr-FR" sz="1200">
                <a:solidFill>
                  <a:schemeClr val="tx1"/>
                </a:solidFill>
                <a:latin typeface="Arial" pitchFamily="34" charset="0"/>
                <a:cs typeface="Arial" pitchFamily="34" charset="0"/>
              </a:rPr>
              <a:t> : le nom/prénom et adresse mail des personnes qui sont désignées comme compte administrateur et compte signataire.</a:t>
            </a:r>
          </a:p>
        </p:txBody>
      </p:sp>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830" y="3645072"/>
            <a:ext cx="152730" cy="432000"/>
          </a:xfrm>
          <a:prstGeom prst="rect">
            <a:avLst/>
          </a:prstGeom>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54" y="2682730"/>
            <a:ext cx="530246" cy="53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0847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Comment déposer une demande ?</a:t>
            </a:r>
            <a:br>
              <a:rPr lang="fr-FR"/>
            </a:br>
            <a:r>
              <a:rPr lang="fr-FR" u="none"/>
              <a:t>Confirmation du dépôt de la demande</a:t>
            </a:r>
            <a:endParaRPr lang="fr-FR"/>
          </a:p>
        </p:txBody>
      </p:sp>
      <p:sp>
        <p:nvSpPr>
          <p:cNvPr id="3" name="Espace réservé du contenu 2"/>
          <p:cNvSpPr>
            <a:spLocks noGrp="1"/>
          </p:cNvSpPr>
          <p:nvPr>
            <p:ph idx="1"/>
          </p:nvPr>
        </p:nvSpPr>
        <p:spPr>
          <a:xfrm>
            <a:off x="457200" y="1484784"/>
            <a:ext cx="8229600" cy="5040560"/>
          </a:xfrm>
        </p:spPr>
        <p:txBody>
          <a:bodyPr>
            <a:normAutofit/>
          </a:bodyPr>
          <a:lstStyle/>
          <a:p>
            <a:endParaRPr lang="fr-FR"/>
          </a:p>
          <a:p>
            <a:r>
              <a:rPr lang="fr-FR"/>
              <a:t>Un message s’affiche vous indiquant que votre demande a bien été transmise à la Caf. </a:t>
            </a:r>
          </a:p>
          <a:p>
            <a:pPr marL="0" indent="0">
              <a:buNone/>
            </a:pPr>
            <a:endParaRPr lang="fr-FR"/>
          </a:p>
          <a:p>
            <a:r>
              <a:rPr lang="fr-FR"/>
              <a:t>Le </a:t>
            </a:r>
            <a:r>
              <a:rPr lang="fr-FR" b="1">
                <a:solidFill>
                  <a:srgbClr val="8DBC48"/>
                </a:solidFill>
              </a:rPr>
              <a:t>récapitulatif définitif </a:t>
            </a:r>
            <a:r>
              <a:rPr lang="fr-FR"/>
              <a:t>de la demande s’affiche. Vous pouvez l’enregistrer et/ou l’imprimer.</a:t>
            </a:r>
          </a:p>
          <a:p>
            <a:endParaRPr lang="fr-FR"/>
          </a:p>
          <a:p>
            <a:r>
              <a:rPr lang="fr-FR"/>
              <a:t>Cliquer «</a:t>
            </a:r>
            <a:r>
              <a:rPr lang="fr-FR" b="1">
                <a:solidFill>
                  <a:srgbClr val="8DBC48"/>
                </a:solidFill>
              </a:rPr>
              <a:t> Terminer</a:t>
            </a:r>
            <a:r>
              <a:rPr lang="fr-FR"/>
              <a:t> » pour finir votre saisie. </a:t>
            </a: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35</a:t>
            </a:fld>
            <a:endParaRPr lang="fr-FR"/>
          </a:p>
        </p:txBody>
      </p:sp>
      <p:pic>
        <p:nvPicPr>
          <p:cNvPr id="6" name="Espace réservé pour une image  5" descr="Espace Usag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108356" y="3429000"/>
            <a:ext cx="6949881" cy="2362276"/>
          </a:xfrm>
          <a:prstGeom prst="rect">
            <a:avLst/>
          </a:prstGeom>
        </p:spPr>
      </p:pic>
    </p:spTree>
    <p:extLst>
      <p:ext uri="{BB962C8B-B14F-4D97-AF65-F5344CB8AC3E}">
        <p14:creationId xmlns:p14="http://schemas.microsoft.com/office/powerpoint/2010/main" val="1798879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Comment déposer une demande ?</a:t>
            </a:r>
            <a:r>
              <a:rPr lang="fr-FR" u="none"/>
              <a:t/>
            </a:r>
            <a:br>
              <a:rPr lang="fr-FR" u="none"/>
            </a:br>
            <a:r>
              <a:rPr lang="fr-FR" u="none"/>
              <a:t>Suite</a:t>
            </a:r>
            <a:endParaRPr lang="fr-F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36</a:t>
            </a:fld>
            <a:endParaRPr lang="fr-FR"/>
          </a:p>
        </p:txBody>
      </p:sp>
      <p:sp>
        <p:nvSpPr>
          <p:cNvPr id="6" name="ZoneTexte 5"/>
          <p:cNvSpPr txBox="1"/>
          <p:nvPr/>
        </p:nvSpPr>
        <p:spPr>
          <a:xfrm>
            <a:off x="611560" y="1484784"/>
            <a:ext cx="7992888" cy="1785104"/>
          </a:xfrm>
          <a:prstGeom prst="rect">
            <a:avLst/>
          </a:prstGeom>
          <a:noFill/>
        </p:spPr>
        <p:txBody>
          <a:bodyPr wrap="square" rtlCol="0">
            <a:spAutoFit/>
          </a:bodyPr>
          <a:lstStyle/>
          <a:p>
            <a:pPr marL="342900" indent="-342900" algn="just">
              <a:buFont typeface="Arial" pitchFamily="34" charset="0"/>
              <a:buChar char="•"/>
            </a:pPr>
            <a:r>
              <a:rPr lang="fr-FR" sz="1400">
                <a:latin typeface="Arial" pitchFamily="34" charset="0"/>
                <a:cs typeface="Arial" pitchFamily="34" charset="0"/>
              </a:rPr>
              <a:t>Une fois votre demande transmise, vous revenez automatiquement sur votre page d’accueil personnelle.</a:t>
            </a:r>
          </a:p>
          <a:p>
            <a:pPr algn="just"/>
            <a:endParaRPr lang="fr-FR" sz="1400">
              <a:latin typeface="Arial" pitchFamily="34" charset="0"/>
              <a:cs typeface="Arial" pitchFamily="34" charset="0"/>
            </a:endParaRPr>
          </a:p>
          <a:p>
            <a:pPr algn="just" defTabSz="265113"/>
            <a:r>
              <a:rPr lang="fr-FR" sz="1400">
                <a:latin typeface="Arial" pitchFamily="34" charset="0"/>
                <a:cs typeface="Arial" pitchFamily="34" charset="0"/>
              </a:rPr>
              <a:t>	  Les données du tiers que vous avez saisies apparaissent dans « Mes informations ».</a:t>
            </a:r>
          </a:p>
          <a:p>
            <a:pPr algn="just"/>
            <a:endParaRPr lang="fr-FR" sz="1400" i="1">
              <a:latin typeface="Arial" pitchFamily="34" charset="0"/>
              <a:cs typeface="Arial" pitchFamily="34" charset="0"/>
            </a:endParaRPr>
          </a:p>
          <a:p>
            <a:pPr marL="989013" algn="just"/>
            <a:r>
              <a:rPr lang="fr-FR" sz="1300" i="1">
                <a:latin typeface="Arial" pitchFamily="34" charset="0"/>
                <a:cs typeface="Arial" pitchFamily="34" charset="0"/>
              </a:rPr>
              <a:t>A la fin du 1</a:t>
            </a:r>
            <a:r>
              <a:rPr lang="fr-FR" sz="1300" i="1" baseline="30000">
                <a:latin typeface="Arial" pitchFamily="34" charset="0"/>
                <a:cs typeface="Arial" pitchFamily="34" charset="0"/>
              </a:rPr>
              <a:t>er</a:t>
            </a:r>
            <a:r>
              <a:rPr lang="fr-FR" sz="1300" i="1">
                <a:latin typeface="Arial" pitchFamily="34" charset="0"/>
                <a:cs typeface="Arial" pitchFamily="34" charset="0"/>
              </a:rPr>
              <a:t> dépôt, elles sont affichées mais n’ont pas encore été validées par un agent Caf.</a:t>
            </a:r>
          </a:p>
          <a:p>
            <a:pPr marL="989013" algn="just"/>
            <a:endParaRPr lang="fr-FR" sz="1400" i="1">
              <a:latin typeface="Arial" pitchFamily="34" charset="0"/>
              <a:cs typeface="Arial"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517" y="2538714"/>
            <a:ext cx="530246" cy="53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Espace réservé pour une image  5" descr="Espace Usag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388690" y="3356992"/>
            <a:ext cx="6084099" cy="2880320"/>
          </a:xfrm>
          <a:prstGeom prst="rect">
            <a:avLst/>
          </a:prstGeom>
        </p:spPr>
      </p:pic>
    </p:spTree>
    <p:extLst>
      <p:ext uri="{BB962C8B-B14F-4D97-AF65-F5344CB8AC3E}">
        <p14:creationId xmlns:p14="http://schemas.microsoft.com/office/powerpoint/2010/main" val="1620186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Comment valider une demande en tant que compte signataire ? </a:t>
            </a:r>
          </a:p>
        </p:txBody>
      </p:sp>
      <p:sp>
        <p:nvSpPr>
          <p:cNvPr id="3" name="Espace réservé du contenu 2"/>
          <p:cNvSpPr>
            <a:spLocks noGrp="1"/>
          </p:cNvSpPr>
          <p:nvPr>
            <p:ph idx="1"/>
          </p:nvPr>
        </p:nvSpPr>
        <p:spPr/>
        <p:txBody>
          <a:bodyPr/>
          <a:lstStyle/>
          <a:p>
            <a:pPr marL="0" indent="0">
              <a:buNone/>
            </a:pPr>
            <a:r>
              <a:rPr lang="fr-FR"/>
              <a:t>Le compte signataire se connecte et accède aux demandes en attente de validation :</a:t>
            </a:r>
          </a:p>
          <a:p>
            <a:pPr marL="0" indent="0">
              <a:buNone/>
            </a:pPr>
            <a:endParaRPr lang="fr-FR">
              <a:solidFill>
                <a:srgbClr val="FF0000"/>
              </a:solidFill>
            </a:endParaRP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37</a:t>
            </a:fld>
            <a:endParaRPr lang="fr-FR"/>
          </a:p>
        </p:txBody>
      </p:sp>
      <p:grpSp>
        <p:nvGrpSpPr>
          <p:cNvPr id="8" name="Groupe 7"/>
          <p:cNvGrpSpPr/>
          <p:nvPr/>
        </p:nvGrpSpPr>
        <p:grpSpPr>
          <a:xfrm>
            <a:off x="856566" y="1844824"/>
            <a:ext cx="3355394" cy="2025898"/>
            <a:chOff x="856566" y="1844824"/>
            <a:chExt cx="3355394" cy="2025898"/>
          </a:xfrm>
        </p:grpSpPr>
        <p:pic>
          <p:nvPicPr>
            <p:cNvPr id="5" name="Espace réservé pour une image  4" descr="Espace Usager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6566" y="1844824"/>
              <a:ext cx="3355394" cy="202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411760" y="3212976"/>
              <a:ext cx="1368152" cy="504056"/>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grpSp>
      <p:sp>
        <p:nvSpPr>
          <p:cNvPr id="6" name="Rectangle à coins arrondis 5"/>
          <p:cNvSpPr/>
          <p:nvPr/>
        </p:nvSpPr>
        <p:spPr>
          <a:xfrm>
            <a:off x="4499992" y="2132856"/>
            <a:ext cx="2817042" cy="720080"/>
          </a:xfrm>
          <a:prstGeom prst="wedgeRoundRectCallout">
            <a:avLst>
              <a:gd name="adj1" fmla="val -66388"/>
              <a:gd name="adj2" fmla="val 120698"/>
              <a:gd name="adj3" fmla="val 16667"/>
            </a:avLst>
          </a:prstGeom>
          <a:ln w="6350"/>
        </p:spPr>
        <p:style>
          <a:lnRef idx="2">
            <a:schemeClr val="dk1"/>
          </a:lnRef>
          <a:fillRef idx="1">
            <a:schemeClr val="lt1"/>
          </a:fillRef>
          <a:effectRef idx="0">
            <a:schemeClr val="dk1"/>
          </a:effectRef>
          <a:fontRef idx="minor">
            <a:schemeClr val="dk1"/>
          </a:fontRef>
        </p:style>
        <p:txBody>
          <a:bodyPr rtlCol="0" anchor="ctr"/>
          <a:lstStyle/>
          <a:p>
            <a:r>
              <a:rPr lang="fr-FR" sz="1200">
                <a:solidFill>
                  <a:schemeClr val="tx1"/>
                </a:solidFill>
                <a:latin typeface="Arial" pitchFamily="34" charset="0"/>
                <a:cs typeface="Arial" pitchFamily="34" charset="0"/>
              </a:rPr>
              <a:t>Dans « Attestation sur l’honneur », cliquer sur « Gérer mes attestations » </a:t>
            </a:r>
          </a:p>
        </p:txBody>
      </p:sp>
      <p:grpSp>
        <p:nvGrpSpPr>
          <p:cNvPr id="12" name="Groupe 11"/>
          <p:cNvGrpSpPr/>
          <p:nvPr/>
        </p:nvGrpSpPr>
        <p:grpSpPr>
          <a:xfrm>
            <a:off x="603103" y="4339766"/>
            <a:ext cx="3896889" cy="1655841"/>
            <a:chOff x="603103" y="4339766"/>
            <a:chExt cx="3896889" cy="1655841"/>
          </a:xfrm>
        </p:grpSpPr>
        <p:pic>
          <p:nvPicPr>
            <p:cNvPr id="9" name="Espace réservé pour une image  4" descr="Espace Usager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3103" y="4339766"/>
              <a:ext cx="3896889" cy="1655841"/>
            </a:xfrm>
            <a:prstGeom prst="rect">
              <a:avLst/>
            </a:prstGeom>
          </p:spPr>
        </p:pic>
        <p:sp>
          <p:nvSpPr>
            <p:cNvPr id="11" name="Rectangle 10"/>
            <p:cNvSpPr/>
            <p:nvPr/>
          </p:nvSpPr>
          <p:spPr>
            <a:xfrm>
              <a:off x="3923928" y="4941168"/>
              <a:ext cx="288032" cy="1789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Rectangle à coins arrondis 9"/>
          <p:cNvSpPr/>
          <p:nvPr/>
        </p:nvSpPr>
        <p:spPr>
          <a:xfrm>
            <a:off x="5292080" y="4388268"/>
            <a:ext cx="3312368" cy="1489004"/>
          </a:xfrm>
          <a:prstGeom prst="wedgeRoundRectCallout">
            <a:avLst>
              <a:gd name="adj1" fmla="val -79976"/>
              <a:gd name="adj2" fmla="val 33936"/>
              <a:gd name="adj3" fmla="val 16667"/>
            </a:avLst>
          </a:prstGeom>
          <a:ln w="6350"/>
        </p:spPr>
        <p:style>
          <a:lnRef idx="2">
            <a:schemeClr val="dk1"/>
          </a:lnRef>
          <a:fillRef idx="1">
            <a:schemeClr val="lt1"/>
          </a:fillRef>
          <a:effectRef idx="0">
            <a:schemeClr val="dk1"/>
          </a:effectRef>
          <a:fontRef idx="minor">
            <a:schemeClr val="dk1"/>
          </a:fontRef>
        </p:style>
        <p:txBody>
          <a:bodyPr rtlCol="0" anchor="ctr"/>
          <a:lstStyle/>
          <a:p>
            <a:r>
              <a:rPr lang="fr-FR" sz="1200">
                <a:solidFill>
                  <a:schemeClr val="tx1"/>
                </a:solidFill>
                <a:latin typeface="Arial" pitchFamily="34" charset="0"/>
                <a:cs typeface="Arial" pitchFamily="34" charset="0"/>
              </a:rPr>
              <a:t>Consulter le dossier de demande</a:t>
            </a:r>
          </a:p>
          <a:p>
            <a:endParaRPr lang="fr-FR" sz="1200">
              <a:solidFill>
                <a:schemeClr val="tx1"/>
              </a:solidFill>
              <a:latin typeface="Arial" pitchFamily="34" charset="0"/>
              <a:cs typeface="Arial" pitchFamily="34" charset="0"/>
            </a:endParaRPr>
          </a:p>
          <a:p>
            <a:r>
              <a:rPr lang="fr-FR" sz="1200">
                <a:solidFill>
                  <a:schemeClr val="tx1"/>
                </a:solidFill>
                <a:latin typeface="Arial" pitchFamily="34" charset="0"/>
                <a:cs typeface="Arial" pitchFamily="34" charset="0"/>
              </a:rPr>
              <a:t>- Cocher la case de la demande à valider </a:t>
            </a:r>
          </a:p>
          <a:p>
            <a:pPr marL="171450" indent="-171450">
              <a:buFontTx/>
              <a:buChar char="-"/>
            </a:pPr>
            <a:r>
              <a:rPr lang="fr-FR" sz="1200">
                <a:solidFill>
                  <a:schemeClr val="tx1"/>
                </a:solidFill>
                <a:latin typeface="Arial" pitchFamily="34" charset="0"/>
                <a:cs typeface="Arial" pitchFamily="34" charset="0"/>
              </a:rPr>
              <a:t>Cocher « J’atteste sur l’honneur »</a:t>
            </a:r>
          </a:p>
          <a:p>
            <a:pPr marL="171450" indent="-171450">
              <a:buFontTx/>
              <a:buChar char="-"/>
            </a:pPr>
            <a:r>
              <a:rPr lang="fr-FR" sz="1200">
                <a:solidFill>
                  <a:schemeClr val="tx1"/>
                </a:solidFill>
                <a:latin typeface="Arial" pitchFamily="34" charset="0"/>
                <a:cs typeface="Arial" pitchFamily="34" charset="0"/>
              </a:rPr>
              <a:t>Cliquer sur « Transmettre »</a:t>
            </a:r>
          </a:p>
          <a:p>
            <a:pPr marL="171450" indent="-171450">
              <a:buFontTx/>
              <a:buChar char="-"/>
            </a:pPr>
            <a:endParaRPr lang="fr-FR" sz="1200">
              <a:solidFill>
                <a:schemeClr val="tx1"/>
              </a:solidFill>
              <a:latin typeface="Arial" pitchFamily="34" charset="0"/>
              <a:cs typeface="Arial" pitchFamily="34" charset="0"/>
            </a:endParaRPr>
          </a:p>
          <a:p>
            <a:r>
              <a:rPr lang="fr-FR" sz="1200">
                <a:solidFill>
                  <a:schemeClr val="tx1"/>
                </a:solidFill>
                <a:latin typeface="Arial" pitchFamily="34" charset="0"/>
                <a:cs typeface="Arial" pitchFamily="34" charset="0"/>
              </a:rPr>
              <a:t>Votre demande a été transmise à la Caf.</a:t>
            </a:r>
          </a:p>
        </p:txBody>
      </p:sp>
    </p:spTree>
    <p:extLst>
      <p:ext uri="{BB962C8B-B14F-4D97-AF65-F5344CB8AC3E}">
        <p14:creationId xmlns:p14="http://schemas.microsoft.com/office/powerpoint/2010/main" val="253785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Vous avez besoin de précisions sur une question en cours de saisie ?</a:t>
            </a:r>
            <a:r>
              <a:rPr lang="fr-FR" u="none"/>
              <a:t> Utiliser le fil d’ échange pour contacter votre Caf</a:t>
            </a:r>
          </a:p>
        </p:txBody>
      </p:sp>
      <p:sp>
        <p:nvSpPr>
          <p:cNvPr id="3" name="Espace réservé du contenu 2"/>
          <p:cNvSpPr>
            <a:spLocks noGrp="1"/>
          </p:cNvSpPr>
          <p:nvPr>
            <p:ph idx="1"/>
          </p:nvPr>
        </p:nvSpPr>
        <p:spPr>
          <a:xfrm>
            <a:off x="457200" y="1124744"/>
            <a:ext cx="8507288" cy="5400600"/>
          </a:xfrm>
        </p:spPr>
        <p:txBody>
          <a:bodyPr>
            <a:normAutofit/>
          </a:bodyPr>
          <a:lstStyle/>
          <a:p>
            <a:pPr marL="0" indent="0">
              <a:buNone/>
            </a:pPr>
            <a:endParaRPr lang="fr-FR"/>
          </a:p>
          <a:p>
            <a:pPr marL="446088" indent="0">
              <a:buNone/>
            </a:pPr>
            <a:r>
              <a:rPr lang="fr-FR"/>
              <a:t>Ce fil d’échange fonctionne comme une messagerie et permet des échanges dématérialisés avec votre Caf directement dans ElanCaf. </a:t>
            </a:r>
          </a:p>
          <a:p>
            <a:pPr marL="0" indent="0" defTabSz="712788">
              <a:buNone/>
            </a:pPr>
            <a:endParaRPr lang="fr-FR" sz="1200" i="1"/>
          </a:p>
          <a:p>
            <a:pPr marL="0" indent="0" defTabSz="712788">
              <a:buNone/>
            </a:pPr>
            <a:r>
              <a:rPr lang="fr-FR" sz="1200" i="1"/>
              <a:t>	</a:t>
            </a:r>
            <a:endParaRPr lang="fr-FR"/>
          </a:p>
          <a:p>
            <a:r>
              <a:rPr lang="fr-FR" b="1">
                <a:solidFill>
                  <a:srgbClr val="8DBC48"/>
                </a:solidFill>
              </a:rPr>
              <a:t>Pour créer un échange : </a:t>
            </a:r>
          </a:p>
          <a:p>
            <a:pPr marL="0" indent="0">
              <a:buNone/>
            </a:pPr>
            <a:endParaRPr lang="fr-FR" b="1">
              <a:solidFill>
                <a:srgbClr val="8DBC48"/>
              </a:solidFill>
            </a:endParaRPr>
          </a:p>
          <a:p>
            <a:pPr marL="0" indent="0">
              <a:buNone/>
            </a:pPr>
            <a:endParaRPr lang="fr-FR" b="1">
              <a:solidFill>
                <a:srgbClr val="8DBC48"/>
              </a:solidFill>
            </a:endParaRPr>
          </a:p>
          <a:p>
            <a:pPr marL="0" indent="0">
              <a:buNone/>
            </a:pPr>
            <a:endParaRPr lang="fr-FR" b="1">
              <a:solidFill>
                <a:srgbClr val="8DBC48"/>
              </a:solidFill>
            </a:endParaRPr>
          </a:p>
          <a:p>
            <a:pPr marL="0" indent="0">
              <a:buNone/>
            </a:pPr>
            <a:endParaRPr lang="fr-FR" b="1">
              <a:solidFill>
                <a:srgbClr val="8DBC48"/>
              </a:solidFill>
            </a:endParaRPr>
          </a:p>
          <a:p>
            <a:pPr marL="0" indent="0">
              <a:buNone/>
            </a:pPr>
            <a:endParaRPr lang="fr-FR" b="1">
              <a:solidFill>
                <a:srgbClr val="8DBC48"/>
              </a:solidFill>
            </a:endParaRPr>
          </a:p>
          <a:p>
            <a:pPr marL="0" indent="0">
              <a:buNone/>
            </a:pPr>
            <a:endParaRPr lang="fr-FR" b="1">
              <a:solidFill>
                <a:srgbClr val="8DBC48"/>
              </a:solidFill>
            </a:endParaRPr>
          </a:p>
          <a:p>
            <a:pPr marL="0" indent="0">
              <a:buNone/>
            </a:pPr>
            <a:endParaRPr lang="fr-FR" b="1">
              <a:solidFill>
                <a:srgbClr val="8DBC48"/>
              </a:solidFill>
            </a:endParaRPr>
          </a:p>
          <a:p>
            <a:pPr marL="0" indent="0">
              <a:buNone/>
            </a:pPr>
            <a:endParaRPr lang="fr-FR" sz="600" b="1">
              <a:solidFill>
                <a:srgbClr val="8DBC48"/>
              </a:solidFill>
            </a:endParaRPr>
          </a:p>
          <a:p>
            <a:r>
              <a:rPr lang="fr-FR" b="1">
                <a:solidFill>
                  <a:srgbClr val="8DBC48"/>
                </a:solidFill>
              </a:rPr>
              <a:t>Suivre la réponse : </a:t>
            </a:r>
          </a:p>
          <a:p>
            <a:pPr marL="0" indent="0">
              <a:buNone/>
            </a:pPr>
            <a:r>
              <a:rPr lang="fr-FR"/>
              <a:t>Lorsqu’un agent CAF aura répondu, vous serez notifié par mail et dans votre espace personnel.  Vous pourrez alors consulter sa réponse dans ce même espace en bas à droite et y répondre à nouveau si besoin.</a:t>
            </a:r>
          </a:p>
          <a:p>
            <a:pPr marL="0" indent="0">
              <a:buNone/>
            </a:pPr>
            <a:endParaRPr lang="fr-FR" b="1">
              <a:solidFill>
                <a:srgbClr val="8DBC48"/>
              </a:solidFill>
            </a:endParaRPr>
          </a:p>
          <a:p>
            <a:pPr marL="0" indent="0">
              <a:buNone/>
            </a:pPr>
            <a:endParaRPr lang="fr-FR" b="1">
              <a:solidFill>
                <a:srgbClr val="8DBC48"/>
              </a:solidFill>
            </a:endParaRP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solidFill>
                  <a:prstClr val="black">
                    <a:tint val="75000"/>
                  </a:prstClr>
                </a:solidFill>
              </a:rPr>
              <a:pPr/>
              <a:t>38</a:t>
            </a:fld>
            <a:endParaRPr lang="fr-FR">
              <a:solidFill>
                <a:prstClr val="black">
                  <a:tint val="75000"/>
                </a:prstClr>
              </a:solidFill>
            </a:endParaRPr>
          </a:p>
        </p:txBody>
      </p:sp>
      <p:pic>
        <p:nvPicPr>
          <p:cNvPr id="9" name="Espace réservé pour une image  5" descr="Photo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352815" y="2768464"/>
            <a:ext cx="2673426" cy="1358931"/>
          </a:xfrm>
          <a:prstGeom prst="rect">
            <a:avLst/>
          </a:prstGeom>
        </p:spPr>
      </p:pic>
      <p:sp>
        <p:nvSpPr>
          <p:cNvPr id="6" name="Rectangle à coins arrondis 5"/>
          <p:cNvSpPr/>
          <p:nvPr/>
        </p:nvSpPr>
        <p:spPr>
          <a:xfrm>
            <a:off x="323528" y="2768464"/>
            <a:ext cx="2446442" cy="1189781"/>
          </a:xfrm>
          <a:prstGeom prst="wedgeRoundRectCallout">
            <a:avLst>
              <a:gd name="adj1" fmla="val 161894"/>
              <a:gd name="adj2" fmla="val 38101"/>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solidFill>
                  <a:prstClr val="black"/>
                </a:solidFill>
                <a:latin typeface="Arial" pitchFamily="34" charset="0"/>
                <a:cs typeface="Arial" pitchFamily="34" charset="0"/>
              </a:rPr>
              <a:t>En bas à droite de votre écran, cliquer sur :</a:t>
            </a:r>
          </a:p>
          <a:p>
            <a:pPr marL="285750" indent="-285750">
              <a:buFontTx/>
              <a:buChar char="-"/>
            </a:pPr>
            <a:r>
              <a:rPr lang="fr-FR" sz="1200">
                <a:solidFill>
                  <a:prstClr val="black"/>
                </a:solidFill>
                <a:latin typeface="Arial" pitchFamily="34" charset="0"/>
                <a:cs typeface="Arial" pitchFamily="34" charset="0"/>
              </a:rPr>
              <a:t>« Echanges de la demande » </a:t>
            </a:r>
          </a:p>
          <a:p>
            <a:pPr marL="285750" indent="-285750">
              <a:buFontTx/>
              <a:buChar char="-"/>
            </a:pPr>
            <a:r>
              <a:rPr lang="fr-FR" sz="1200">
                <a:solidFill>
                  <a:prstClr val="black"/>
                </a:solidFill>
                <a:latin typeface="Arial" pitchFamily="34" charset="0"/>
                <a:cs typeface="Arial" pitchFamily="34" charset="0"/>
              </a:rPr>
              <a:t>« Nouvel échange » </a:t>
            </a:r>
          </a:p>
          <a:p>
            <a:pPr marL="285750" indent="-285750">
              <a:buFontTx/>
              <a:buChar char="-"/>
            </a:pPr>
            <a:r>
              <a:rPr lang="fr-FR" sz="1200">
                <a:solidFill>
                  <a:prstClr val="black"/>
                </a:solidFill>
                <a:latin typeface="Arial" pitchFamily="34" charset="0"/>
                <a:cs typeface="Arial" pitchFamily="34" charset="0"/>
              </a:rPr>
              <a:t>Remplissez le formulaire</a:t>
            </a:r>
          </a:p>
        </p:txBody>
      </p:sp>
      <p:sp>
        <p:nvSpPr>
          <p:cNvPr id="11" name="Rectangle à coins arrondis 10"/>
          <p:cNvSpPr/>
          <p:nvPr/>
        </p:nvSpPr>
        <p:spPr>
          <a:xfrm>
            <a:off x="6300192" y="2887290"/>
            <a:ext cx="2460961" cy="757734"/>
          </a:xfrm>
          <a:prstGeom prst="wedgeRoundRectCallout">
            <a:avLst>
              <a:gd name="adj1" fmla="val 49677"/>
              <a:gd name="adj2" fmla="val 14866"/>
              <a:gd name="adj3" fmla="val 16667"/>
            </a:avLst>
          </a:prstGeom>
          <a:ln w="3175">
            <a:noFill/>
          </a:ln>
        </p:spPr>
        <p:style>
          <a:lnRef idx="2">
            <a:schemeClr val="dk1"/>
          </a:lnRef>
          <a:fillRef idx="1">
            <a:schemeClr val="lt1"/>
          </a:fillRef>
          <a:effectRef idx="0">
            <a:schemeClr val="dk1"/>
          </a:effectRef>
          <a:fontRef idx="minor">
            <a:schemeClr val="dk1"/>
          </a:fontRef>
        </p:style>
        <p:txBody>
          <a:bodyPr rtlCol="0" anchor="ctr"/>
          <a:lstStyle/>
          <a:p>
            <a:endParaRPr lang="fr-FR" sz="1100" b="1">
              <a:solidFill>
                <a:srgbClr val="8DBC48"/>
              </a:solidFill>
            </a:endParaRPr>
          </a:p>
          <a:p>
            <a:r>
              <a:rPr lang="fr-FR" sz="1200">
                <a:solidFill>
                  <a:prstClr val="black"/>
                </a:solidFill>
                <a:latin typeface="Arial" pitchFamily="34" charset="0"/>
                <a:cs typeface="Arial" pitchFamily="34" charset="0"/>
              </a:rPr>
              <a:t>Le mail d’envoi sera conservé dans cet espace d’échange (en bas à droite de votre écran)</a:t>
            </a:r>
          </a:p>
          <a:p>
            <a:endParaRPr lang="fr-FR" sz="1100">
              <a:solidFill>
                <a:prstClr val="black"/>
              </a:solidFill>
              <a:latin typeface="Arial" pitchFamily="34" charset="0"/>
              <a:cs typeface="Arial" pitchFamily="34" charset="0"/>
            </a:endParaRPr>
          </a:p>
        </p:txBody>
      </p:sp>
      <p:pic>
        <p:nvPicPr>
          <p:cNvPr id="13" name="Espace réservé pour une image  5" descr="Espace Usager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54119" y="5445224"/>
            <a:ext cx="1898696" cy="1049379"/>
          </a:xfrm>
          <a:prstGeom prst="rect">
            <a:avLst/>
          </a:prstGeom>
        </p:spPr>
      </p:pic>
      <p:pic>
        <p:nvPicPr>
          <p:cNvPr id="14" name="Picture 2" descr="Pense-bête – LONDRES 20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412776"/>
            <a:ext cx="360040" cy="4388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à coins arrondis 14"/>
          <p:cNvSpPr/>
          <p:nvPr/>
        </p:nvSpPr>
        <p:spPr>
          <a:xfrm>
            <a:off x="4067944" y="5714429"/>
            <a:ext cx="2446442" cy="594891"/>
          </a:xfrm>
          <a:prstGeom prst="wedgeRoundRectCallout">
            <a:avLst>
              <a:gd name="adj1" fmla="val -103655"/>
              <a:gd name="adj2" fmla="val 18441"/>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solidFill>
                  <a:prstClr val="black"/>
                </a:solidFill>
                <a:latin typeface="Arial" pitchFamily="34" charset="0"/>
                <a:cs typeface="Arial" pitchFamily="34" charset="0"/>
              </a:rPr>
              <a:t>Cliquer sur le message pour afficher la réponse</a:t>
            </a:r>
          </a:p>
        </p:txBody>
      </p:sp>
    </p:spTree>
    <p:extLst>
      <p:ext uri="{BB962C8B-B14F-4D97-AF65-F5344CB8AC3E}">
        <p14:creationId xmlns:p14="http://schemas.microsoft.com/office/powerpoint/2010/main" val="3766343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1"/>
          </p:nvPr>
        </p:nvSpPr>
        <p:spPr/>
        <p:txBody>
          <a:bodyPr/>
          <a:lstStyle/>
          <a:p>
            <a:fld id="{D4E683EE-B467-461D-8A15-0D56E0BE7128}" type="slidenum">
              <a:rPr lang="fr-FR" smtClean="0"/>
              <a:pPr/>
              <a:t>39</a:t>
            </a:fld>
            <a:endParaRPr lang="fr-FR"/>
          </a:p>
        </p:txBody>
      </p:sp>
      <p:sp>
        <p:nvSpPr>
          <p:cNvPr id="7" name="ZoneTexte 6"/>
          <p:cNvSpPr txBox="1"/>
          <p:nvPr/>
        </p:nvSpPr>
        <p:spPr>
          <a:xfrm>
            <a:off x="4427984" y="1196752"/>
            <a:ext cx="4464495" cy="4832092"/>
          </a:xfrm>
          <a:prstGeom prst="rect">
            <a:avLst/>
          </a:prstGeom>
          <a:noFill/>
        </p:spPr>
        <p:txBody>
          <a:bodyPr wrap="square" rtlCol="0">
            <a:spAutoFit/>
          </a:bodyPr>
          <a:lstStyle/>
          <a:p>
            <a:r>
              <a:rPr lang="fr-FR" sz="2800" b="1">
                <a:solidFill>
                  <a:srgbClr val="8DBC48"/>
                </a:solidFill>
                <a:latin typeface="Arial" pitchFamily="34" charset="0"/>
                <a:cs typeface="Arial" pitchFamily="34" charset="0"/>
              </a:rPr>
              <a:t>D. Suivre ma demande</a:t>
            </a:r>
            <a:r>
              <a:rPr lang="fr-FR"/>
              <a:t/>
            </a:r>
            <a:br>
              <a:rPr lang="fr-FR"/>
            </a:br>
            <a:endParaRPr lang="fr-FR"/>
          </a:p>
          <a:p>
            <a:endParaRPr lang="fr-FR">
              <a:latin typeface="Arial" pitchFamily="34" charset="0"/>
              <a:cs typeface="Arial" pitchFamily="34" charset="0"/>
            </a:endParaRPr>
          </a:p>
          <a:p>
            <a:pPr marL="285750" indent="-285750">
              <a:buFont typeface="Arial" pitchFamily="34" charset="0"/>
              <a:buChar char="•"/>
            </a:pPr>
            <a:r>
              <a:rPr lang="fr-FR" sz="2000">
                <a:latin typeface="Arial" pitchFamily="34" charset="0"/>
                <a:cs typeface="Arial" pitchFamily="34" charset="0"/>
              </a:rPr>
              <a:t>Suivre l’évolution de ma demande</a:t>
            </a:r>
          </a:p>
          <a:p>
            <a:pPr marL="285750" indent="-285750">
              <a:buFont typeface="Arial" pitchFamily="34" charset="0"/>
              <a:buChar char="•"/>
            </a:pPr>
            <a:endParaRPr lang="fr-FR" sz="600">
              <a:latin typeface="Arial" pitchFamily="34" charset="0"/>
              <a:cs typeface="Arial" pitchFamily="34" charset="0"/>
            </a:endParaRPr>
          </a:p>
          <a:p>
            <a:pPr marL="285750" indent="-285750">
              <a:buFont typeface="Arial" pitchFamily="34" charset="0"/>
              <a:buChar char="•"/>
            </a:pPr>
            <a:r>
              <a:rPr lang="fr-FR" sz="2000">
                <a:latin typeface="Arial" pitchFamily="34" charset="0"/>
                <a:cs typeface="Arial" pitchFamily="34" charset="0"/>
              </a:rPr>
              <a:t>Répondre aux demandes de compléments (pièces justificatives)</a:t>
            </a:r>
          </a:p>
          <a:p>
            <a:pPr marL="285750" indent="-285750">
              <a:buFont typeface="Arial" pitchFamily="34" charset="0"/>
              <a:buChar char="•"/>
            </a:pPr>
            <a:endParaRPr lang="fr-FR" sz="600">
              <a:latin typeface="Arial" pitchFamily="34" charset="0"/>
              <a:cs typeface="Arial" pitchFamily="34" charset="0"/>
            </a:endParaRPr>
          </a:p>
          <a:p>
            <a:pPr marL="285750" indent="-285750">
              <a:buFont typeface="Arial" pitchFamily="34" charset="0"/>
              <a:buChar char="•"/>
            </a:pPr>
            <a:r>
              <a:rPr lang="fr-FR" sz="2000">
                <a:latin typeface="Arial" pitchFamily="34" charset="0"/>
                <a:cs typeface="Arial" pitchFamily="34" charset="0"/>
              </a:rPr>
              <a:t>Répondre aux demandes de contributions  (dossier de demande) </a:t>
            </a:r>
          </a:p>
          <a:p>
            <a:pPr marL="285750" indent="-285750">
              <a:buFont typeface="Arial" pitchFamily="34" charset="0"/>
              <a:buChar char="•"/>
            </a:pPr>
            <a:endParaRPr lang="fr-FR" sz="600">
              <a:latin typeface="Arial" pitchFamily="34" charset="0"/>
              <a:cs typeface="Arial" pitchFamily="34" charset="0"/>
            </a:endParaRPr>
          </a:p>
          <a:p>
            <a:pPr marL="285750" indent="-285750">
              <a:buFont typeface="Arial" pitchFamily="34" charset="0"/>
              <a:buChar char="•"/>
            </a:pPr>
            <a:r>
              <a:rPr lang="fr-FR" sz="2000">
                <a:latin typeface="Arial" pitchFamily="34" charset="0"/>
                <a:cs typeface="Arial" pitchFamily="34" charset="0"/>
              </a:rPr>
              <a:t>Répondre à une demande d’échange</a:t>
            </a:r>
          </a:p>
          <a:p>
            <a:pPr marL="285750" indent="-285750">
              <a:buFont typeface="Arial" pitchFamily="34" charset="0"/>
              <a:buChar char="•"/>
            </a:pPr>
            <a:endParaRPr lang="fr-FR" sz="600">
              <a:latin typeface="Arial" pitchFamily="34" charset="0"/>
              <a:cs typeface="Arial" pitchFamily="34" charset="0"/>
            </a:endParaRPr>
          </a:p>
          <a:p>
            <a:pPr marL="285750" indent="-285750">
              <a:buFont typeface="Arial" pitchFamily="34" charset="0"/>
              <a:buChar char="•"/>
            </a:pPr>
            <a:r>
              <a:rPr lang="fr-FR" sz="2000">
                <a:latin typeface="Arial" pitchFamily="34" charset="0"/>
                <a:cs typeface="Arial" pitchFamily="34" charset="0"/>
              </a:rPr>
              <a:t>Consulter l’avis donné</a:t>
            </a:r>
          </a:p>
          <a:p>
            <a:endParaRPr lang="fr-FR" sz="2000">
              <a:latin typeface="Arial" pitchFamily="34" charset="0"/>
              <a:cs typeface="Arial" pitchFamily="34" charset="0"/>
            </a:endParaRPr>
          </a:p>
          <a:p>
            <a:endParaRPr lang="fr-FR" sz="2000"/>
          </a:p>
        </p:txBody>
      </p:sp>
    </p:spTree>
    <p:extLst>
      <p:ext uri="{BB962C8B-B14F-4D97-AF65-F5344CB8AC3E}">
        <p14:creationId xmlns:p14="http://schemas.microsoft.com/office/powerpoint/2010/main" val="3198570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u="sng"/>
              <a:t>Lexique :</a:t>
            </a:r>
            <a:r>
              <a:rPr lang="fr-FR" u="none"/>
              <a:t> </a:t>
            </a:r>
            <a:r>
              <a:rPr lang="fr-FR" sz="2200" i="1" u="none"/>
              <a:t>à lire avant de commencer</a:t>
            </a:r>
            <a:endParaRPr lang="fr-FR" i="1" u="none"/>
          </a:p>
        </p:txBody>
      </p:sp>
      <p:sp>
        <p:nvSpPr>
          <p:cNvPr id="3" name="Espace réservé du contenu 2"/>
          <p:cNvSpPr>
            <a:spLocks noGrp="1"/>
          </p:cNvSpPr>
          <p:nvPr>
            <p:ph idx="1"/>
          </p:nvPr>
        </p:nvSpPr>
        <p:spPr>
          <a:xfrm>
            <a:off x="457200" y="1268760"/>
            <a:ext cx="8229600" cy="5400600"/>
          </a:xfrm>
        </p:spPr>
        <p:txBody>
          <a:bodyPr>
            <a:normAutofit fontScale="92500" lnSpcReduction="20000"/>
          </a:bodyPr>
          <a:lstStyle/>
          <a:p>
            <a:pPr marL="0" indent="0">
              <a:buNone/>
            </a:pPr>
            <a:r>
              <a:rPr lang="fr-FR" sz="1500" b="1" i="1" u="sng"/>
              <a:t>Dans ce présent guide :</a:t>
            </a:r>
          </a:p>
          <a:p>
            <a:pPr marL="0" indent="0">
              <a:buNone/>
            </a:pPr>
            <a:endParaRPr lang="fr-FR" sz="1500" i="1" u="sng"/>
          </a:p>
          <a:p>
            <a:pPr>
              <a:lnSpc>
                <a:spcPct val="160000"/>
              </a:lnSpc>
            </a:pPr>
            <a:r>
              <a:rPr lang="fr-FR" sz="1500"/>
              <a:t>Point de vigilance, éléments à lire attentivement </a:t>
            </a:r>
          </a:p>
          <a:p>
            <a:pPr>
              <a:lnSpc>
                <a:spcPct val="160000"/>
              </a:lnSpc>
            </a:pPr>
            <a:r>
              <a:rPr lang="fr-FR" sz="1500"/>
              <a:t>Téléservice : appel à projet</a:t>
            </a:r>
          </a:p>
          <a:p>
            <a:pPr>
              <a:lnSpc>
                <a:spcPct val="160000"/>
              </a:lnSpc>
            </a:pPr>
            <a:r>
              <a:rPr lang="fr-FR" sz="1500"/>
              <a:t>Tiers : gestionnaire (collectivité, association, entreprise etc.)</a:t>
            </a:r>
          </a:p>
          <a:p>
            <a:pPr marL="365125" indent="-365125">
              <a:lnSpc>
                <a:spcPct val="120000"/>
              </a:lnSpc>
            </a:pPr>
            <a:r>
              <a:rPr lang="fr-FR" sz="1500"/>
              <a:t>Partenaires financeurs  : co-financeurs du dispositif que vous pouvez solliciter directement dans le budget prévisionnel de votre demande</a:t>
            </a:r>
          </a:p>
          <a:p>
            <a:pPr marL="0" indent="0">
              <a:buNone/>
            </a:pPr>
            <a:endParaRPr lang="fr-FR" sz="1500"/>
          </a:p>
          <a:p>
            <a:pPr marL="0" indent="0">
              <a:buNone/>
            </a:pPr>
            <a:r>
              <a:rPr lang="fr-FR" sz="1500" b="1" i="1" u="sng"/>
              <a:t>Dans la plateforme ELANCaf :</a:t>
            </a:r>
          </a:p>
          <a:p>
            <a:pPr marL="0" indent="0">
              <a:buNone/>
            </a:pPr>
            <a:endParaRPr lang="fr-FR" sz="1500" i="1" u="sng"/>
          </a:p>
          <a:p>
            <a:pPr defTabSz="989013">
              <a:tabLst>
                <a:tab pos="989013" algn="l"/>
              </a:tabLst>
            </a:pPr>
            <a:r>
              <a:rPr lang="fr-FR" sz="1500"/>
              <a:t>Cliquer sur « Précédent » pour revenir à la page précédente</a:t>
            </a:r>
          </a:p>
          <a:p>
            <a:pPr marL="0" indent="0" defTabSz="989013">
              <a:buNone/>
            </a:pPr>
            <a:endParaRPr lang="fr-FR" sz="1500"/>
          </a:p>
          <a:p>
            <a:pPr defTabSz="989013"/>
            <a:r>
              <a:rPr lang="fr-FR" sz="1500"/>
              <a:t>Cliquer sur « Suivant » pour passer à la page suivante  </a:t>
            </a:r>
          </a:p>
          <a:p>
            <a:pPr marL="0" indent="0" defTabSz="361950">
              <a:buNone/>
            </a:pPr>
            <a:r>
              <a:rPr lang="fr-FR" sz="1500"/>
              <a:t>	Les données seront automatiquement enregistrées </a:t>
            </a:r>
          </a:p>
          <a:p>
            <a:pPr marL="0" indent="0" defTabSz="989013">
              <a:buNone/>
            </a:pPr>
            <a:endParaRPr lang="fr-FR" sz="1500"/>
          </a:p>
          <a:p>
            <a:pPr defTabSz="989013"/>
            <a:r>
              <a:rPr lang="fr-FR" sz="1500"/>
              <a:t>Cliquer sur « enregistrer » pour quitter le dossier en enregistrant la saisie</a:t>
            </a:r>
          </a:p>
          <a:p>
            <a:pPr marL="0" indent="0" defTabSz="989013">
              <a:buNone/>
            </a:pPr>
            <a:endParaRPr lang="fr-FR" sz="1500"/>
          </a:p>
          <a:p>
            <a:pPr defTabSz="989013"/>
            <a:r>
              <a:rPr lang="fr-FR" sz="1500"/>
              <a:t>Champ obligatoire : </a:t>
            </a:r>
            <a:r>
              <a:rPr lang="fr-FR" sz="1500">
                <a:solidFill>
                  <a:srgbClr val="FF0000"/>
                </a:solidFill>
              </a:rPr>
              <a:t>*</a:t>
            </a:r>
            <a:endParaRPr lang="fr-FR" sz="1500"/>
          </a:p>
          <a:p>
            <a:pPr marL="0" indent="0" defTabSz="361950">
              <a:buNone/>
            </a:pPr>
            <a:r>
              <a:rPr lang="fr-FR" sz="1500"/>
              <a:t>	Si le champ n’est pas complété, vous ne pourrez pas transmettre votre demande.</a:t>
            </a:r>
          </a:p>
          <a:p>
            <a:pPr marL="0" indent="0" defTabSz="989013">
              <a:buNone/>
            </a:pPr>
            <a:endParaRPr lang="fr-FR" sz="1500"/>
          </a:p>
          <a:p>
            <a:pPr defTabSz="989013"/>
            <a:r>
              <a:rPr lang="fr-FR" sz="1500"/>
              <a:t>Le pictogramme signale des informations complémentaires</a:t>
            </a:r>
          </a:p>
          <a:p>
            <a:pPr marL="0" indent="0">
              <a:buNone/>
            </a:pPr>
            <a:endParaRPr lang="fr-FR" sz="1800"/>
          </a:p>
          <a:p>
            <a:pPr marL="0" indent="0">
              <a:buNone/>
            </a:pPr>
            <a:endParaRPr lang="fr-FR" sz="1800"/>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4</a:t>
            </a:fld>
            <a:endParaRPr lang="fr-F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5949280"/>
            <a:ext cx="3429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Espace réservé pour une image  5" descr="Espace Usag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724128" y="3717032"/>
            <a:ext cx="751376" cy="359814"/>
          </a:xfrm>
          <a:prstGeom prst="rect">
            <a:avLst/>
          </a:prstGeom>
        </p:spPr>
      </p:pic>
      <p:pic>
        <p:nvPicPr>
          <p:cNvPr id="10" name="Espace réservé pour une image  5" descr="Espace Usager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260922" y="4293096"/>
            <a:ext cx="723804" cy="391567"/>
          </a:xfrm>
          <a:prstGeom prst="rect">
            <a:avLst/>
          </a:prstGeom>
        </p:spPr>
      </p:pic>
      <p:pic>
        <p:nvPicPr>
          <p:cNvPr id="11" name="Espace réservé pour une image  5" descr="Espace Usager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732240" y="4782523"/>
            <a:ext cx="908097" cy="374669"/>
          </a:xfrm>
          <a:prstGeom prst="rect">
            <a:avLst/>
          </a:prstGeom>
        </p:spPr>
      </p:pic>
      <p:pic>
        <p:nvPicPr>
          <p:cNvPr id="12" name="Picture 4" descr="CINQ POINTS DE VIGILAN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1628800"/>
            <a:ext cx="556456" cy="556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969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Comment suivre l’évolution de ma demande ?</a:t>
            </a:r>
          </a:p>
        </p:txBody>
      </p:sp>
      <p:pic>
        <p:nvPicPr>
          <p:cNvPr id="12" name="Espace réservé pour une image  5" descr="Espace Usagers"/>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95536" y="1700808"/>
            <a:ext cx="3439111" cy="1628136"/>
          </a:xfrm>
        </p:spPr>
      </p:pic>
      <p:sp>
        <p:nvSpPr>
          <p:cNvPr id="4" name="Espace réservé du numéro de diapositive 3"/>
          <p:cNvSpPr>
            <a:spLocks noGrp="1"/>
          </p:cNvSpPr>
          <p:nvPr>
            <p:ph type="sldNum" sz="quarter" idx="12"/>
          </p:nvPr>
        </p:nvSpPr>
        <p:spPr/>
        <p:txBody>
          <a:bodyPr/>
          <a:lstStyle/>
          <a:p>
            <a:fld id="{D4E683EE-B467-461D-8A15-0D56E0BE7128}" type="slidenum">
              <a:rPr lang="fr-FR" smtClean="0"/>
              <a:pPr/>
              <a:t>40</a:t>
            </a:fld>
            <a:endParaRPr lang="fr-FR"/>
          </a:p>
        </p:txBody>
      </p:sp>
      <p:sp>
        <p:nvSpPr>
          <p:cNvPr id="7" name="ZoneTexte 6"/>
          <p:cNvSpPr txBox="1"/>
          <p:nvPr/>
        </p:nvSpPr>
        <p:spPr>
          <a:xfrm>
            <a:off x="323528" y="1268760"/>
            <a:ext cx="8280920" cy="5416868"/>
          </a:xfrm>
          <a:prstGeom prst="rect">
            <a:avLst/>
          </a:prstGeom>
          <a:noFill/>
        </p:spPr>
        <p:txBody>
          <a:bodyPr wrap="square" rtlCol="0">
            <a:spAutoFit/>
          </a:bodyPr>
          <a:lstStyle/>
          <a:p>
            <a:r>
              <a:rPr lang="fr-FR" sz="1400" u="sng">
                <a:latin typeface="Arial" pitchFamily="34" charset="0"/>
                <a:cs typeface="Arial" pitchFamily="34" charset="0"/>
              </a:rPr>
              <a:t>Après la transmission de votre demande, vous pouvez </a:t>
            </a:r>
            <a:r>
              <a:rPr lang="fr-FR" sz="1400" b="1" u="sng">
                <a:solidFill>
                  <a:srgbClr val="8DBC48"/>
                </a:solidFill>
                <a:latin typeface="Arial" pitchFamily="34" charset="0"/>
                <a:cs typeface="Arial" pitchFamily="34" charset="0"/>
              </a:rPr>
              <a:t>suivre son état d’avancement </a:t>
            </a:r>
            <a:r>
              <a:rPr lang="fr-FR" sz="1400" u="sng">
                <a:latin typeface="Arial" pitchFamily="34" charset="0"/>
                <a:cs typeface="Arial" pitchFamily="34" charset="0"/>
              </a:rPr>
              <a:t>:</a:t>
            </a:r>
          </a:p>
          <a:p>
            <a:endParaRPr lang="fr-FR" sz="1400" u="sng">
              <a:latin typeface="Arial" pitchFamily="34" charset="0"/>
              <a:cs typeface="Arial" pitchFamily="34" charset="0"/>
            </a:endParaRPr>
          </a:p>
          <a:p>
            <a:endParaRPr lang="fr-FR" sz="1400" u="sng">
              <a:latin typeface="Arial" pitchFamily="34" charset="0"/>
              <a:cs typeface="Arial" pitchFamily="34" charset="0"/>
            </a:endParaRPr>
          </a:p>
          <a:p>
            <a:endParaRPr lang="fr-FR" sz="1400" u="sng">
              <a:latin typeface="Arial" pitchFamily="34" charset="0"/>
              <a:cs typeface="Arial" pitchFamily="34" charset="0"/>
            </a:endParaRPr>
          </a:p>
          <a:p>
            <a:endParaRPr lang="fr-FR" sz="1400" u="sng">
              <a:latin typeface="Arial" pitchFamily="34" charset="0"/>
              <a:cs typeface="Arial" pitchFamily="34" charset="0"/>
            </a:endParaRPr>
          </a:p>
          <a:p>
            <a:endParaRPr lang="fr-FR" sz="1400" u="sng">
              <a:latin typeface="Arial" pitchFamily="34" charset="0"/>
              <a:cs typeface="Arial" pitchFamily="34" charset="0"/>
            </a:endParaRPr>
          </a:p>
          <a:p>
            <a:endParaRPr lang="fr-FR" sz="1400" u="sng">
              <a:latin typeface="Arial" pitchFamily="34" charset="0"/>
              <a:cs typeface="Arial" pitchFamily="34" charset="0"/>
            </a:endParaRPr>
          </a:p>
          <a:p>
            <a:endParaRPr lang="fr-FR" sz="1400" u="sng">
              <a:latin typeface="Arial" pitchFamily="34" charset="0"/>
              <a:cs typeface="Arial" pitchFamily="34" charset="0"/>
            </a:endParaRPr>
          </a:p>
          <a:p>
            <a:endParaRPr lang="fr-FR" sz="1400" u="sng">
              <a:latin typeface="Arial" pitchFamily="34" charset="0"/>
              <a:cs typeface="Arial" pitchFamily="34" charset="0"/>
            </a:endParaRPr>
          </a:p>
          <a:p>
            <a:endParaRPr lang="fr-FR" sz="1400" u="sng">
              <a:latin typeface="Arial" pitchFamily="34" charset="0"/>
              <a:cs typeface="Arial" pitchFamily="34" charset="0"/>
            </a:endParaRPr>
          </a:p>
          <a:p>
            <a:endParaRPr lang="fr-FR" sz="1400" u="sng">
              <a:latin typeface="Arial" pitchFamily="34" charset="0"/>
              <a:cs typeface="Arial" pitchFamily="34" charset="0"/>
            </a:endParaRPr>
          </a:p>
          <a:p>
            <a:r>
              <a:rPr lang="fr-FR" sz="1400" u="sng">
                <a:latin typeface="Arial" pitchFamily="34" charset="0"/>
                <a:cs typeface="Arial" pitchFamily="34" charset="0"/>
              </a:rPr>
              <a:t>Elle peut avoir différents statuts :</a:t>
            </a:r>
          </a:p>
          <a:p>
            <a:endParaRPr lang="fr-FR" sz="1000">
              <a:latin typeface="Arial" pitchFamily="34" charset="0"/>
              <a:cs typeface="Arial" pitchFamily="34" charset="0"/>
            </a:endParaRPr>
          </a:p>
          <a:p>
            <a:pPr marL="285750" lvl="0" indent="-285750">
              <a:buFontTx/>
              <a:buChar char="-"/>
            </a:pPr>
            <a:r>
              <a:rPr lang="fr-FR" sz="1400">
                <a:latin typeface="Arial" pitchFamily="34" charset="0"/>
                <a:cs typeface="Arial" pitchFamily="34" charset="0"/>
              </a:rPr>
              <a:t>Transmise : votre demande est envoyée à la Caf</a:t>
            </a:r>
          </a:p>
          <a:p>
            <a:pPr marL="285750" lvl="0" indent="-285750">
              <a:buFontTx/>
              <a:buChar char="-"/>
            </a:pPr>
            <a:r>
              <a:rPr lang="fr-FR" sz="1400">
                <a:latin typeface="Arial" pitchFamily="34" charset="0"/>
                <a:cs typeface="Arial" pitchFamily="34" charset="0"/>
              </a:rPr>
              <a:t>Prise en charge : un agent Caf a débuté l’instruction</a:t>
            </a:r>
          </a:p>
          <a:p>
            <a:pPr marL="285750" lvl="0" indent="-285750">
              <a:buFontTx/>
              <a:buChar char="-"/>
            </a:pPr>
            <a:r>
              <a:rPr lang="fr-FR" sz="1400">
                <a:latin typeface="Arial" pitchFamily="34" charset="0"/>
                <a:cs typeface="Arial" pitchFamily="34" charset="0"/>
              </a:rPr>
              <a:t>En cours d’instruction : votre demande est en attente d’une décision</a:t>
            </a:r>
          </a:p>
          <a:p>
            <a:pPr marL="285750" lvl="0" indent="-285750">
              <a:buFontTx/>
              <a:buChar char="-"/>
            </a:pPr>
            <a:r>
              <a:rPr lang="fr-FR" sz="1400">
                <a:latin typeface="Arial" pitchFamily="34" charset="0"/>
                <a:cs typeface="Arial" pitchFamily="34" charset="0"/>
              </a:rPr>
              <a:t>Recevable/ Irrecevable : votre demande est validée ou refusée</a:t>
            </a:r>
          </a:p>
          <a:p>
            <a:pPr marL="285750" lvl="0" indent="-285750">
              <a:buFontTx/>
              <a:buChar char="-"/>
            </a:pPr>
            <a:r>
              <a:rPr lang="fr-FR" sz="1400">
                <a:latin typeface="Arial" pitchFamily="34" charset="0"/>
                <a:cs typeface="Arial" pitchFamily="34" charset="0"/>
              </a:rPr>
              <a:t>Financement validé</a:t>
            </a:r>
          </a:p>
          <a:p>
            <a:pPr marL="285750" lvl="0" indent="-285750">
              <a:buFontTx/>
              <a:buChar char="-"/>
            </a:pPr>
            <a:endParaRPr lang="fr-FR" sz="1400">
              <a:latin typeface="Arial" pitchFamily="34" charset="0"/>
              <a:cs typeface="Arial" pitchFamily="34" charset="0"/>
            </a:endParaRPr>
          </a:p>
          <a:p>
            <a:pPr marL="285750" lvl="0" indent="-285750">
              <a:buFontTx/>
              <a:buChar char="-"/>
            </a:pPr>
            <a:endParaRPr lang="fr-FR" sz="1400">
              <a:latin typeface="Arial" pitchFamily="34" charset="0"/>
              <a:cs typeface="Arial" pitchFamily="34" charset="0"/>
            </a:endParaRPr>
          </a:p>
          <a:p>
            <a:r>
              <a:rPr lang="fr-FR" sz="1400">
                <a:latin typeface="Arial" pitchFamily="34" charset="0"/>
                <a:cs typeface="Arial" pitchFamily="34" charset="0"/>
              </a:rPr>
              <a:t>Vous pouvez également visualiser les autres </a:t>
            </a:r>
          </a:p>
          <a:p>
            <a:r>
              <a:rPr lang="fr-FR" sz="1400">
                <a:latin typeface="Arial" pitchFamily="34" charset="0"/>
                <a:cs typeface="Arial" pitchFamily="34" charset="0"/>
              </a:rPr>
              <a:t>demandes du tiers : </a:t>
            </a:r>
          </a:p>
          <a:p>
            <a:r>
              <a:rPr lang="fr-FR" sz="1400">
                <a:latin typeface="Arial" pitchFamily="34" charset="0"/>
                <a:cs typeface="Arial" pitchFamily="34" charset="0"/>
              </a:rPr>
              <a:t>uniquement celles qui ont été transmises.</a:t>
            </a:r>
          </a:p>
          <a:p>
            <a:pPr marL="285750" lvl="0" indent="-285750">
              <a:buFontTx/>
              <a:buChar char="-"/>
            </a:pPr>
            <a:endParaRPr lang="fr-FR" sz="1400">
              <a:latin typeface="Arial" pitchFamily="34" charset="0"/>
              <a:cs typeface="Arial" pitchFamily="34" charset="0"/>
            </a:endParaRPr>
          </a:p>
          <a:p>
            <a:pPr marL="285750" lvl="0" indent="-285750">
              <a:buFontTx/>
              <a:buChar char="-"/>
            </a:pPr>
            <a:endParaRPr lang="fr-FR" sz="1400">
              <a:latin typeface="Arial" pitchFamily="34" charset="0"/>
              <a:cs typeface="Arial" pitchFamily="34" charset="0"/>
            </a:endParaRPr>
          </a:p>
        </p:txBody>
      </p:sp>
      <p:sp>
        <p:nvSpPr>
          <p:cNvPr id="11" name="Rectangle à coins arrondis 10"/>
          <p:cNvSpPr/>
          <p:nvPr/>
        </p:nvSpPr>
        <p:spPr>
          <a:xfrm>
            <a:off x="2843808" y="2546902"/>
            <a:ext cx="2952328" cy="612068"/>
          </a:xfrm>
          <a:prstGeom prst="wedgeRoundRectCallout">
            <a:avLst>
              <a:gd name="adj1" fmla="val -57472"/>
              <a:gd name="adj2" fmla="val -19547"/>
              <a:gd name="adj3" fmla="val 16667"/>
            </a:avLst>
          </a:prstGeom>
          <a:ln w="6350"/>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Cliquer sur « Suivi de mes demandes » pour accéder à vos demandes</a:t>
            </a:r>
          </a:p>
        </p:txBody>
      </p:sp>
      <p:pic>
        <p:nvPicPr>
          <p:cNvPr id="15" name="Espace réservé pour une image  5" descr="Espace Usager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283968" y="5301208"/>
            <a:ext cx="3995638" cy="1287944"/>
          </a:xfrm>
          <a:prstGeom prst="rect">
            <a:avLst/>
          </a:prstGeom>
        </p:spPr>
      </p:pic>
      <p:pic>
        <p:nvPicPr>
          <p:cNvPr id="16" name="Espace réservé pour une image  5" descr="Espace Usager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855954" y="3033916"/>
            <a:ext cx="1676486" cy="1835244"/>
          </a:xfrm>
          <a:prstGeom prst="rect">
            <a:avLst/>
          </a:prstGeom>
        </p:spPr>
      </p:pic>
    </p:spTree>
    <p:extLst>
      <p:ext uri="{BB962C8B-B14F-4D97-AF65-F5344CB8AC3E}">
        <p14:creationId xmlns:p14="http://schemas.microsoft.com/office/powerpoint/2010/main" val="668589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L’agent instructeur vous fait une demande de complément de pièce(s)</a:t>
            </a:r>
            <a:br>
              <a:rPr lang="fr-FR"/>
            </a:br>
            <a:r>
              <a:rPr lang="fr-FR" u="none"/>
              <a:t>Comment y répondre ?</a:t>
            </a:r>
          </a:p>
        </p:txBody>
      </p:sp>
      <p:sp>
        <p:nvSpPr>
          <p:cNvPr id="3" name="Espace réservé du contenu 2"/>
          <p:cNvSpPr>
            <a:spLocks noGrp="1"/>
          </p:cNvSpPr>
          <p:nvPr>
            <p:ph idx="1"/>
          </p:nvPr>
        </p:nvSpPr>
        <p:spPr>
          <a:xfrm>
            <a:off x="457200" y="1124744"/>
            <a:ext cx="8229600" cy="5040560"/>
          </a:xfrm>
        </p:spPr>
        <p:txBody>
          <a:bodyPr/>
          <a:lstStyle/>
          <a:p>
            <a:pPr algn="just"/>
            <a:endParaRPr lang="fr-FR" sz="1100"/>
          </a:p>
          <a:p>
            <a:pPr algn="just"/>
            <a:r>
              <a:rPr lang="fr-FR" b="1">
                <a:solidFill>
                  <a:srgbClr val="8DBC48"/>
                </a:solidFill>
              </a:rPr>
              <a:t>Vos pièces justificatives sont déclarées non conformes </a:t>
            </a:r>
            <a:r>
              <a:rPr lang="fr-FR"/>
              <a:t>par un agent Caf : erronées, illisibles, non signées etc.</a:t>
            </a:r>
          </a:p>
          <a:p>
            <a:pPr marL="0" indent="0" algn="just">
              <a:buNone/>
            </a:pPr>
            <a:r>
              <a:rPr lang="fr-FR"/>
              <a:t>Vous êtes avertis par mail qu’un agent Caf souhaite que vous modifiez une/des pièce(s) </a:t>
            </a:r>
          </a:p>
          <a:p>
            <a:pPr marL="0" indent="0" algn="just">
              <a:buNone/>
            </a:pPr>
            <a:endParaRPr lang="fr-FR">
              <a:solidFill>
                <a:srgbClr val="FF0000"/>
              </a:solidFill>
            </a:endParaRPr>
          </a:p>
          <a:p>
            <a:pPr marL="0" indent="0" algn="just">
              <a:buNone/>
            </a:pPr>
            <a:endParaRPr lang="fr-FR">
              <a:solidFill>
                <a:srgbClr val="FF0000"/>
              </a:solidFill>
            </a:endParaRPr>
          </a:p>
          <a:p>
            <a:pPr marL="0" indent="0" algn="just">
              <a:buNone/>
            </a:pPr>
            <a:endParaRPr lang="fr-FR" sz="1050"/>
          </a:p>
          <a:p>
            <a:pPr marL="0" indent="0" algn="just">
              <a:buNone/>
            </a:pPr>
            <a:endParaRPr lang="fr-FR" sz="1050"/>
          </a:p>
          <a:p>
            <a:pPr marL="0" indent="0" algn="just">
              <a:buNone/>
            </a:pPr>
            <a:endParaRPr lang="fr-FR" sz="1050"/>
          </a:p>
          <a:p>
            <a:pPr marL="0" indent="0" algn="just">
              <a:buNone/>
            </a:pPr>
            <a:endParaRPr lang="fr-FR" sz="1050"/>
          </a:p>
          <a:p>
            <a:pPr marL="0" indent="0" algn="just">
              <a:buNone/>
            </a:pPr>
            <a:endParaRPr lang="fr-FR" sz="1050"/>
          </a:p>
          <a:p>
            <a:pPr marL="0" indent="0" algn="just">
              <a:buNone/>
            </a:pPr>
            <a:endParaRPr lang="fr-FR" sz="1050"/>
          </a:p>
          <a:p>
            <a:pPr marL="0" indent="0" algn="just">
              <a:buNone/>
            </a:pPr>
            <a:endParaRPr lang="fr-FR" sz="1050"/>
          </a:p>
          <a:p>
            <a:pPr marL="0" indent="0" algn="just">
              <a:buNone/>
            </a:pPr>
            <a:endParaRPr lang="fr-FR" sz="1050"/>
          </a:p>
          <a:p>
            <a:pPr marL="0" indent="0" algn="just">
              <a:buNone/>
            </a:pPr>
            <a:endParaRPr lang="fr-FR" sz="800"/>
          </a:p>
          <a:p>
            <a:pPr marL="0" indent="0" algn="just">
              <a:buNone/>
            </a:pPr>
            <a:endParaRPr lang="fr-FR" sz="400"/>
          </a:p>
          <a:p>
            <a:pPr algn="just"/>
            <a:r>
              <a:rPr lang="fr-FR" b="1">
                <a:solidFill>
                  <a:srgbClr val="8DBC48"/>
                </a:solidFill>
              </a:rPr>
              <a:t>Pour consulter et répondre à la demande </a:t>
            </a:r>
            <a:r>
              <a:rPr lang="fr-FR" b="1"/>
              <a:t>: </a:t>
            </a:r>
          </a:p>
          <a:p>
            <a:pPr marL="0" indent="0" algn="just">
              <a:buNone/>
            </a:pPr>
            <a:r>
              <a:rPr lang="fr-FR"/>
              <a:t>Dans votre espace personnel, cliquer sur « Suivre mes demandes » : </a:t>
            </a:r>
          </a:p>
          <a:p>
            <a:pPr algn="just"/>
            <a:endParaRPr lang="fr-FR"/>
          </a:p>
          <a:p>
            <a:pPr algn="just"/>
            <a:endParaRPr lang="fr-FR"/>
          </a:p>
          <a:p>
            <a:pPr algn="just"/>
            <a:endParaRPr lang="fr-FR"/>
          </a:p>
          <a:p>
            <a:pPr marL="0" indent="0">
              <a:buNone/>
            </a:pPr>
            <a:endParaRPr lang="fr-FR"/>
          </a:p>
          <a:p>
            <a:pPr marL="0" indent="0">
              <a:buNone/>
            </a:pPr>
            <a:endParaRPr lang="fr-FR"/>
          </a:p>
          <a:p>
            <a:pPr marL="0" indent="0">
              <a:buNone/>
            </a:pPr>
            <a:endParaRPr lang="fr-F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41</a:t>
            </a:fld>
            <a:endParaRPr lang="fr-F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227" y="5517232"/>
            <a:ext cx="3764335" cy="1025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1480" y="5517232"/>
            <a:ext cx="3013546" cy="103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6372200" y="4934446"/>
            <a:ext cx="1512168" cy="510778"/>
          </a:xfrm>
          <a:prstGeom prst="wedgeRoundRectCallout">
            <a:avLst>
              <a:gd name="adj1" fmla="val 41631"/>
              <a:gd name="adj2" fmla="val 175344"/>
              <a:gd name="adj3" fmla="val 16667"/>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a:latin typeface="Arial" pitchFamily="34" charset="0"/>
                <a:cs typeface="Arial" pitchFamily="34" charset="0"/>
              </a:rPr>
              <a:t>Puis cliquer sur « Répondre »</a:t>
            </a:r>
          </a:p>
        </p:txBody>
      </p:sp>
      <p:pic>
        <p:nvPicPr>
          <p:cNvPr id="13" name="Espace réservé pour une image  5" descr="2020-01-Support_ProcessusTransverses (002) modif CH pour Guide - Microsoft PowerPoin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541984" y="2276872"/>
            <a:ext cx="4406280" cy="1802570"/>
          </a:xfrm>
          <a:prstGeom prst="rect">
            <a:avLst/>
          </a:prstGeom>
          <a:ln>
            <a:solidFill>
              <a:schemeClr val="tx1"/>
            </a:solidFill>
          </a:ln>
        </p:spPr>
      </p:pic>
      <p:sp>
        <p:nvSpPr>
          <p:cNvPr id="14" name="ZoneTexte 13"/>
          <p:cNvSpPr txBox="1"/>
          <p:nvPr/>
        </p:nvSpPr>
        <p:spPr>
          <a:xfrm>
            <a:off x="251520" y="5006454"/>
            <a:ext cx="4176464" cy="510778"/>
          </a:xfrm>
          <a:prstGeom prst="wedgeRoundRectCallout">
            <a:avLst>
              <a:gd name="adj1" fmla="val 31530"/>
              <a:gd name="adj2" fmla="val 157996"/>
              <a:gd name="adj3" fmla="val 16667"/>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fr-FR" sz="1200">
                <a:latin typeface="Arial" pitchFamily="34" charset="0"/>
                <a:cs typeface="Arial" pitchFamily="34" charset="0"/>
              </a:rPr>
              <a:t>Cliquer sur le bouton « enveloppe » signalé par un chiffre </a:t>
            </a:r>
            <a:r>
              <a:rPr lang="fr-FR" sz="1200">
                <a:solidFill>
                  <a:schemeClr val="tx1"/>
                </a:solidFill>
                <a:latin typeface="Arial" pitchFamily="34" charset="0"/>
                <a:cs typeface="Arial" pitchFamily="34" charset="0"/>
              </a:rPr>
              <a:t>(1 si une demande en attente, 2 si deux demandes etc.)</a:t>
            </a:r>
          </a:p>
        </p:txBody>
      </p:sp>
    </p:spTree>
    <p:extLst>
      <p:ext uri="{BB962C8B-B14F-4D97-AF65-F5344CB8AC3E}">
        <p14:creationId xmlns:p14="http://schemas.microsoft.com/office/powerpoint/2010/main" val="2169994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L’agent instructeur vous fait une demande de complément de pièce(s)</a:t>
            </a:r>
            <a:br>
              <a:rPr lang="fr-FR"/>
            </a:br>
            <a:r>
              <a:rPr lang="fr-FR" u="none"/>
              <a:t>Comment y répondre ?</a:t>
            </a:r>
          </a:p>
        </p:txBody>
      </p:sp>
      <p:pic>
        <p:nvPicPr>
          <p:cNvPr id="5" name="Espace réservé pour une image  5" descr="Espace Usagers"/>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23529" y="3529665"/>
            <a:ext cx="4622309" cy="1449670"/>
          </a:xfrm>
        </p:spPr>
      </p:pic>
      <p:sp>
        <p:nvSpPr>
          <p:cNvPr id="4" name="Espace réservé du numéro de diapositive 3"/>
          <p:cNvSpPr>
            <a:spLocks noGrp="1"/>
          </p:cNvSpPr>
          <p:nvPr>
            <p:ph type="sldNum" sz="quarter" idx="12"/>
          </p:nvPr>
        </p:nvSpPr>
        <p:spPr/>
        <p:txBody>
          <a:bodyPr/>
          <a:lstStyle/>
          <a:p>
            <a:fld id="{D4E683EE-B467-461D-8A15-0D56E0BE7128}" type="slidenum">
              <a:rPr lang="fr-FR" smtClean="0"/>
              <a:pPr/>
              <a:t>42</a:t>
            </a:fld>
            <a:endParaRPr lang="fr-FR"/>
          </a:p>
        </p:txBody>
      </p:sp>
      <p:sp>
        <p:nvSpPr>
          <p:cNvPr id="6" name="Rectangle à coins arrondis 5"/>
          <p:cNvSpPr/>
          <p:nvPr/>
        </p:nvSpPr>
        <p:spPr>
          <a:xfrm>
            <a:off x="251519" y="3789040"/>
            <a:ext cx="3816425" cy="1008112"/>
          </a:xfrm>
          <a:prstGeom prst="wedgeRoundRectCallout">
            <a:avLst>
              <a:gd name="adj1" fmla="val 60624"/>
              <a:gd name="adj2" fmla="val 26280"/>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Le statut de la demande de complément est modifié.</a:t>
            </a:r>
          </a:p>
          <a:p>
            <a:r>
              <a:rPr lang="fr-FR" sz="1200">
                <a:latin typeface="Arial" pitchFamily="34" charset="0"/>
                <a:cs typeface="Arial" pitchFamily="34" charset="0"/>
              </a:rPr>
              <a:t>Il passe de « reçue » à « </a:t>
            </a:r>
            <a:r>
              <a:rPr lang="fr-FR" sz="1200" b="1">
                <a:solidFill>
                  <a:srgbClr val="8DBC48"/>
                </a:solidFill>
                <a:latin typeface="Arial" pitchFamily="34" charset="0"/>
                <a:cs typeface="Arial" pitchFamily="34" charset="0"/>
              </a:rPr>
              <a:t>envoyée</a:t>
            </a:r>
            <a:r>
              <a:rPr lang="fr-FR" sz="1200">
                <a:latin typeface="Arial" pitchFamily="34" charset="0"/>
                <a:cs typeface="Arial" pitchFamily="34" charset="0"/>
              </a:rPr>
              <a:t> ». </a:t>
            </a:r>
          </a:p>
          <a:p>
            <a:r>
              <a:rPr lang="fr-FR" sz="1200">
                <a:latin typeface="Arial" pitchFamily="34" charset="0"/>
                <a:cs typeface="Arial" pitchFamily="34" charset="0"/>
              </a:rPr>
              <a:t>La date est mise à jour.</a:t>
            </a:r>
          </a:p>
          <a:p>
            <a:r>
              <a:rPr lang="fr-FR" sz="1200">
                <a:latin typeface="Arial" pitchFamily="34" charset="0"/>
                <a:cs typeface="Arial" pitchFamily="34" charset="0"/>
              </a:rPr>
              <a:t>Lorsque l’agent Caf aura validé votre nouvelle pièce, le statut passera à «</a:t>
            </a:r>
            <a:r>
              <a:rPr lang="fr-FR" sz="1200">
                <a:solidFill>
                  <a:schemeClr val="tx1"/>
                </a:solidFill>
                <a:latin typeface="Arial" pitchFamily="34" charset="0"/>
                <a:cs typeface="Arial" pitchFamily="34" charset="0"/>
              </a:rPr>
              <a:t> </a:t>
            </a:r>
            <a:r>
              <a:rPr lang="fr-FR" sz="1200" b="1">
                <a:solidFill>
                  <a:srgbClr val="8DBC48"/>
                </a:solidFill>
                <a:latin typeface="Arial" pitchFamily="34" charset="0"/>
                <a:cs typeface="Arial" pitchFamily="34" charset="0"/>
              </a:rPr>
              <a:t>clôturée</a:t>
            </a:r>
            <a:r>
              <a:rPr lang="fr-FR" sz="1200">
                <a:latin typeface="Arial" pitchFamily="34" charset="0"/>
                <a:cs typeface="Arial" pitchFamily="34" charset="0"/>
              </a:rPr>
              <a:t> ».</a:t>
            </a:r>
          </a:p>
        </p:txBody>
      </p:sp>
      <p:pic>
        <p:nvPicPr>
          <p:cNvPr id="7" name="Espace réservé pour une image  5" descr="Espace Usag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17207" y="5573862"/>
            <a:ext cx="7647551" cy="807466"/>
          </a:xfrm>
          <a:prstGeom prst="rect">
            <a:avLst/>
          </a:prstGeom>
        </p:spPr>
      </p:pic>
      <p:sp>
        <p:nvSpPr>
          <p:cNvPr id="8" name="Rectangle à coins arrondis 7"/>
          <p:cNvSpPr/>
          <p:nvPr/>
        </p:nvSpPr>
        <p:spPr>
          <a:xfrm>
            <a:off x="1043608" y="5301208"/>
            <a:ext cx="5328592" cy="360040"/>
          </a:xfrm>
          <a:prstGeom prst="wedgeRoundRectCallout">
            <a:avLst>
              <a:gd name="adj1" fmla="val 59974"/>
              <a:gd name="adj2" fmla="val 185315"/>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Une fois la réponse effectuée, la notification (1) disparait</a:t>
            </a: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556792"/>
            <a:ext cx="3475971"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4499992" y="1585208"/>
            <a:ext cx="3600400" cy="1123712"/>
          </a:xfrm>
          <a:prstGeom prst="wedgeRoundRectCallout">
            <a:avLst>
              <a:gd name="adj1" fmla="val -65148"/>
              <a:gd name="adj2" fmla="val 43474"/>
              <a:gd name="adj3" fmla="val 16667"/>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fr-FR" sz="1200">
                <a:latin typeface="Arial" pitchFamily="34" charset="0"/>
                <a:cs typeface="Arial" pitchFamily="34" charset="0"/>
              </a:rPr>
              <a:t>Pour </a:t>
            </a:r>
            <a:r>
              <a:rPr lang="fr-FR" sz="1200" b="1">
                <a:solidFill>
                  <a:srgbClr val="8DBC48"/>
                </a:solidFill>
                <a:latin typeface="Arial" pitchFamily="34" charset="0"/>
                <a:cs typeface="Arial" pitchFamily="34" charset="0"/>
              </a:rPr>
              <a:t>insérer une nouvelle pièce</a:t>
            </a:r>
            <a:r>
              <a:rPr lang="fr-FR" sz="1200">
                <a:latin typeface="Arial" pitchFamily="34" charset="0"/>
                <a:cs typeface="Arial" pitchFamily="34" charset="0"/>
              </a:rPr>
              <a:t>, cliquer sur :</a:t>
            </a:r>
          </a:p>
          <a:p>
            <a:r>
              <a:rPr lang="fr-FR" sz="1200">
                <a:latin typeface="Arial" pitchFamily="34" charset="0"/>
                <a:cs typeface="Arial" pitchFamily="34" charset="0"/>
              </a:rPr>
              <a:t>- « Ajouter » pour insérer une nouvelle pièce</a:t>
            </a:r>
          </a:p>
          <a:p>
            <a:pPr marL="171450" indent="-171450">
              <a:buFontTx/>
              <a:buChar char="-"/>
            </a:pPr>
            <a:r>
              <a:rPr lang="fr-FR" sz="1200">
                <a:latin typeface="Arial" pitchFamily="34" charset="0"/>
                <a:cs typeface="Arial" pitchFamily="34" charset="0"/>
              </a:rPr>
              <a:t>« Porte document » pour insérer un document</a:t>
            </a:r>
          </a:p>
          <a:p>
            <a:pPr marL="171450" indent="-171450">
              <a:buFontTx/>
              <a:buChar char="-"/>
            </a:pPr>
            <a:r>
              <a:rPr lang="fr-FR" sz="1200">
                <a:latin typeface="Arial" pitchFamily="34" charset="0"/>
                <a:cs typeface="Arial" pitchFamily="34" charset="0"/>
              </a:rPr>
              <a:t>Supprimer la pièce initialement transmise et déclarée non conforme.</a:t>
            </a:r>
          </a:p>
        </p:txBody>
      </p:sp>
    </p:spTree>
    <p:extLst>
      <p:ext uri="{BB962C8B-B14F-4D97-AF65-F5344CB8AC3E}">
        <p14:creationId xmlns:p14="http://schemas.microsoft.com/office/powerpoint/2010/main" val="306773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L’agent instructeur vous fait une demande de contribution(s) </a:t>
            </a:r>
            <a:br>
              <a:rPr lang="fr-FR"/>
            </a:br>
            <a:r>
              <a:rPr lang="fr-FR" u="none"/>
              <a:t>Comment y répondre ?</a:t>
            </a:r>
          </a:p>
        </p:txBody>
      </p:sp>
      <p:sp>
        <p:nvSpPr>
          <p:cNvPr id="3" name="Espace réservé du contenu 2"/>
          <p:cNvSpPr>
            <a:spLocks noGrp="1"/>
          </p:cNvSpPr>
          <p:nvPr>
            <p:ph idx="1"/>
          </p:nvPr>
        </p:nvSpPr>
        <p:spPr>
          <a:xfrm>
            <a:off x="467544" y="1265967"/>
            <a:ext cx="8229600" cy="5184576"/>
          </a:xfrm>
        </p:spPr>
        <p:txBody>
          <a:bodyPr>
            <a:normAutofit/>
          </a:bodyPr>
          <a:lstStyle/>
          <a:p>
            <a:pPr algn="just"/>
            <a:r>
              <a:rPr lang="fr-FR" b="1">
                <a:solidFill>
                  <a:srgbClr val="8DBC48"/>
                </a:solidFill>
              </a:rPr>
              <a:t>Un agent vous sollicite pour apporter des modifications / corrections sur votre dossier</a:t>
            </a:r>
            <a:endParaRPr lang="fr-FR"/>
          </a:p>
          <a:p>
            <a:pPr marL="0" indent="0" algn="just">
              <a:buNone/>
            </a:pPr>
            <a:endParaRPr lang="fr-FR"/>
          </a:p>
          <a:p>
            <a:pPr marL="0" indent="0" algn="just">
              <a:buNone/>
            </a:pPr>
            <a:endParaRPr lang="fr-FR"/>
          </a:p>
          <a:p>
            <a:pPr marL="0" indent="0" algn="just">
              <a:buNone/>
            </a:pPr>
            <a:r>
              <a:rPr lang="fr-FR"/>
              <a:t>Vous êtes avertis </a:t>
            </a:r>
          </a:p>
          <a:p>
            <a:pPr marL="0" indent="0" algn="just">
              <a:buNone/>
            </a:pPr>
            <a:r>
              <a:rPr lang="fr-FR"/>
              <a:t>par mail des </a:t>
            </a:r>
          </a:p>
          <a:p>
            <a:pPr marL="0" indent="0" algn="just">
              <a:buNone/>
            </a:pPr>
            <a:r>
              <a:rPr lang="fr-FR"/>
              <a:t>éléments à modifier.</a:t>
            </a:r>
          </a:p>
          <a:p>
            <a:pPr marL="0" indent="0" algn="just">
              <a:buNone/>
            </a:pPr>
            <a:endParaRPr lang="fr-FR"/>
          </a:p>
          <a:p>
            <a:pPr marL="0" indent="0" algn="just">
              <a:buNone/>
            </a:pPr>
            <a:endParaRPr lang="fr-FR"/>
          </a:p>
          <a:p>
            <a:pPr marL="0" indent="0" algn="just">
              <a:buNone/>
            </a:pPr>
            <a:endParaRPr lang="fr-FR" sz="900"/>
          </a:p>
          <a:p>
            <a:pPr algn="just"/>
            <a:r>
              <a:rPr lang="fr-FR" sz="1300" b="1">
                <a:solidFill>
                  <a:srgbClr val="8DBC48"/>
                </a:solidFill>
              </a:rPr>
              <a:t>Pour répondre à la demande</a:t>
            </a:r>
          </a:p>
          <a:p>
            <a:pPr algn="just"/>
            <a:endParaRPr lang="fr-FR" sz="800" b="1">
              <a:solidFill>
                <a:srgbClr val="8DBC48"/>
              </a:solidFill>
            </a:endParaRPr>
          </a:p>
          <a:p>
            <a:pPr marL="0" indent="0" algn="just">
              <a:buNone/>
            </a:pPr>
            <a:r>
              <a:rPr lang="fr-FR" sz="1300"/>
              <a:t>Cliquer sur le lien dans le mail, connectez vous puis cliquer sur votre espace de notification pour visualiser la demande de contribution. Cliquer sur la demande, vous arrivez directement sur les pages à modifier.</a:t>
            </a:r>
          </a:p>
          <a:p>
            <a:pPr marL="0" indent="0" algn="just">
              <a:buNone/>
            </a:pPr>
            <a:endParaRPr lang="fr-FR" sz="1300" i="1"/>
          </a:p>
          <a:p>
            <a:pPr marL="0" indent="0" algn="just">
              <a:buNone/>
            </a:pPr>
            <a:endParaRPr lang="fr-FR" sz="1300" i="1"/>
          </a:p>
          <a:p>
            <a:pPr marL="0" indent="0" algn="just">
              <a:buNone/>
            </a:pPr>
            <a:endParaRPr lang="fr-FR" sz="1800" i="1"/>
          </a:p>
          <a:p>
            <a:pPr marL="0" indent="0" algn="just">
              <a:buNone/>
            </a:pPr>
            <a:endParaRPr lang="fr-FR" sz="1300" i="1"/>
          </a:p>
          <a:p>
            <a:pPr marL="0" indent="0" algn="just">
              <a:buNone/>
            </a:pPr>
            <a:r>
              <a:rPr lang="fr-FR" sz="1300" i="1"/>
              <a:t>Vous pourrez aussi accéder à la demande via « Suivre mes demandes», puis cliquer sur le bouton « contributions associées » de ma demande </a:t>
            </a:r>
          </a:p>
          <a:p>
            <a:pPr algn="just">
              <a:buFontTx/>
              <a:buChar char="-"/>
            </a:pPr>
            <a:endParaRPr lang="fr-FR" sz="1300" i="1"/>
          </a:p>
          <a:p>
            <a:pPr algn="just">
              <a:buFontTx/>
              <a:buChar char="-"/>
            </a:pPr>
            <a:endParaRPr lang="fr-FR" sz="1300" i="1"/>
          </a:p>
          <a:p>
            <a:pPr marL="85725" indent="-85725" algn="just">
              <a:buFontTx/>
              <a:buChar char="-"/>
            </a:pPr>
            <a:endParaRPr lang="fr-FR" sz="1300" i="1">
              <a:solidFill>
                <a:srgbClr val="FF0000"/>
              </a:solidFill>
            </a:endParaRPr>
          </a:p>
          <a:p>
            <a:pPr marL="85725" indent="-85725" algn="just">
              <a:buFontTx/>
              <a:buChar char="-"/>
            </a:pPr>
            <a:endParaRPr lang="fr-FR" sz="1300" i="1">
              <a:solidFill>
                <a:srgbClr val="FF0000"/>
              </a:solidFill>
            </a:endParaRP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43</a:t>
            </a:fld>
            <a:endParaRPr lang="fr-FR"/>
          </a:p>
        </p:txBody>
      </p:sp>
      <p:pic>
        <p:nvPicPr>
          <p:cNvPr id="6" name="Espace réservé pour une image  5" descr="Espace Usag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67544" y="5829303"/>
            <a:ext cx="1492327" cy="361969"/>
          </a:xfrm>
          <a:prstGeom prst="rect">
            <a:avLst/>
          </a:prstGeom>
        </p:spPr>
      </p:pic>
      <p:pic>
        <p:nvPicPr>
          <p:cNvPr id="9" name="Espace réservé pour une image  5" descr="(416) MailDev"/>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87382" y="1772816"/>
            <a:ext cx="6677106" cy="1440160"/>
          </a:xfrm>
          <a:prstGeom prst="rect">
            <a:avLst/>
          </a:prstGeom>
          <a:ln>
            <a:solidFill>
              <a:schemeClr val="tx1"/>
            </a:solidFill>
          </a:ln>
        </p:spPr>
      </p:pic>
      <p:grpSp>
        <p:nvGrpSpPr>
          <p:cNvPr id="12" name="Groupe 11"/>
          <p:cNvGrpSpPr/>
          <p:nvPr/>
        </p:nvGrpSpPr>
        <p:grpSpPr>
          <a:xfrm>
            <a:off x="6188030" y="4365104"/>
            <a:ext cx="2200394" cy="941345"/>
            <a:chOff x="5868144" y="4647895"/>
            <a:chExt cx="2200394" cy="941345"/>
          </a:xfrm>
        </p:grpSpPr>
        <p:pic>
          <p:nvPicPr>
            <p:cNvPr id="11" name="Espace réservé pour une image  5" descr="Espace Usager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868144" y="4647895"/>
              <a:ext cx="2200394" cy="941345"/>
            </a:xfrm>
            <a:prstGeom prst="rect">
              <a:avLst/>
            </a:prstGeom>
          </p:spPr>
        </p:pic>
        <p:sp>
          <p:nvSpPr>
            <p:cNvPr id="7" name="Rectangle à coins arrondis 6"/>
            <p:cNvSpPr/>
            <p:nvPr/>
          </p:nvSpPr>
          <p:spPr>
            <a:xfrm>
              <a:off x="7308304" y="4653136"/>
              <a:ext cx="360040" cy="221265"/>
            </a:xfrm>
            <a:prstGeom prst="round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grpSp>
      <p:pic>
        <p:nvPicPr>
          <p:cNvPr id="13" name="Espace réservé pour une image  5" descr="Espace Usagers"/>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5292081" y="5733256"/>
            <a:ext cx="3096344" cy="997216"/>
          </a:xfrm>
          <a:prstGeom prst="rect">
            <a:avLst/>
          </a:prstGeom>
        </p:spPr>
      </p:pic>
      <p:sp>
        <p:nvSpPr>
          <p:cNvPr id="14" name="Rectangle à coins arrondis 13"/>
          <p:cNvSpPr/>
          <p:nvPr/>
        </p:nvSpPr>
        <p:spPr>
          <a:xfrm>
            <a:off x="3419872" y="6044681"/>
            <a:ext cx="1695855" cy="624033"/>
          </a:xfrm>
          <a:prstGeom prst="wedgeRoundRectCallout">
            <a:avLst>
              <a:gd name="adj1" fmla="val 198732"/>
              <a:gd name="adj2" fmla="val 43758"/>
              <a:gd name="adj3" fmla="val 16667"/>
            </a:avLst>
          </a:prstGeom>
          <a:ln w="6350"/>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Cliquer « Répondre à la demande »</a:t>
            </a:r>
          </a:p>
        </p:txBody>
      </p:sp>
    </p:spTree>
    <p:extLst>
      <p:ext uri="{BB962C8B-B14F-4D97-AF65-F5344CB8AC3E}">
        <p14:creationId xmlns:p14="http://schemas.microsoft.com/office/powerpoint/2010/main" val="4093028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L’agent instructeur  vous fait une demande de contribution(s) </a:t>
            </a:r>
            <a:br>
              <a:rPr lang="fr-FR"/>
            </a:br>
            <a:r>
              <a:rPr lang="fr-FR" u="none"/>
              <a:t>Comment y répondre ?</a:t>
            </a:r>
            <a:endParaRPr lang="fr-FR"/>
          </a:p>
        </p:txBody>
      </p:sp>
      <p:sp>
        <p:nvSpPr>
          <p:cNvPr id="3" name="Espace réservé du contenu 2"/>
          <p:cNvSpPr>
            <a:spLocks noGrp="1"/>
          </p:cNvSpPr>
          <p:nvPr>
            <p:ph idx="1"/>
          </p:nvPr>
        </p:nvSpPr>
        <p:spPr/>
        <p:txBody>
          <a:bodyPr/>
          <a:lstStyle/>
          <a:p>
            <a:r>
              <a:rPr lang="fr-FR" b="1">
                <a:solidFill>
                  <a:srgbClr val="8DBC48"/>
                </a:solidFill>
              </a:rPr>
              <a:t>Modifier les pages demandées et transmettre à nouveau votre dossier</a:t>
            </a:r>
          </a:p>
          <a:p>
            <a:endParaRPr lang="fr-FR"/>
          </a:p>
          <a:p>
            <a:endParaRPr lang="fr-FR"/>
          </a:p>
          <a:p>
            <a:endParaRPr lang="fr-FR"/>
          </a:p>
          <a:p>
            <a:pPr marL="0" indent="0">
              <a:buNone/>
            </a:pPr>
            <a:endParaRPr lang="fr-FR"/>
          </a:p>
          <a:p>
            <a:pPr marL="0" indent="0">
              <a:buNone/>
            </a:pPr>
            <a:r>
              <a:rPr lang="fr-FR"/>
              <a:t>Une fois les modifications apportées, </a:t>
            </a:r>
            <a:r>
              <a:rPr lang="fr-FR" b="1"/>
              <a:t>un nouveau récapitulatif se génère</a:t>
            </a:r>
            <a:r>
              <a:rPr lang="fr-FR"/>
              <a:t>, cliquer sur « Terminer » pour envoyer vos modifications.</a:t>
            </a:r>
          </a:p>
          <a:p>
            <a:pPr marL="0" indent="0">
              <a:buNone/>
            </a:pPr>
            <a:endParaRPr lang="fr-FR"/>
          </a:p>
          <a:p>
            <a:pPr marL="0" indent="0">
              <a:buNone/>
            </a:pPr>
            <a:endParaRPr lang="fr-F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44</a:t>
            </a:fld>
            <a:endParaRPr lang="fr-FR"/>
          </a:p>
        </p:txBody>
      </p:sp>
      <p:sp>
        <p:nvSpPr>
          <p:cNvPr id="5" name="ZoneTexte 4"/>
          <p:cNvSpPr txBox="1"/>
          <p:nvPr/>
        </p:nvSpPr>
        <p:spPr>
          <a:xfrm>
            <a:off x="1115616" y="1841049"/>
            <a:ext cx="6984776" cy="507831"/>
          </a:xfrm>
          <a:prstGeom prst="rect">
            <a:avLst/>
          </a:prstGeom>
          <a:noFill/>
        </p:spPr>
        <p:txBody>
          <a:bodyPr wrap="square" rtlCol="0">
            <a:spAutoFit/>
          </a:bodyPr>
          <a:lstStyle/>
          <a:p>
            <a:r>
              <a:rPr lang="fr-FR" sz="1300" i="1">
                <a:latin typeface="Arial" pitchFamily="34" charset="0"/>
                <a:cs typeface="Arial" pitchFamily="34" charset="0"/>
              </a:rPr>
              <a:t>Vous accédez </a:t>
            </a:r>
            <a:r>
              <a:rPr lang="fr-FR" sz="1300" i="1" u="sng">
                <a:latin typeface="Arial" pitchFamily="34" charset="0"/>
                <a:cs typeface="Arial" pitchFamily="34" charset="0"/>
              </a:rPr>
              <a:t>uniquement</a:t>
            </a:r>
            <a:r>
              <a:rPr lang="fr-FR" sz="1300" i="1">
                <a:latin typeface="Arial" pitchFamily="34" charset="0"/>
                <a:cs typeface="Arial" pitchFamily="34" charset="0"/>
              </a:rPr>
              <a:t> aux pages nécessitant une modification.</a:t>
            </a:r>
          </a:p>
          <a:p>
            <a:r>
              <a:rPr lang="fr-FR" sz="1400" i="1">
                <a:latin typeface="Arial" pitchFamily="34" charset="0"/>
                <a:cs typeface="Arial" pitchFamily="34" charset="0"/>
              </a:rPr>
              <a:t>Une fois les champs modifiés, vous devez à nouveau transmettre votre demande.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83" y="1827247"/>
            <a:ext cx="521633" cy="52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Espace réservé pour une image  5" descr="Espace Usag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69648" y="3516283"/>
            <a:ext cx="6422632" cy="1136853"/>
          </a:xfrm>
          <a:prstGeom prst="rect">
            <a:avLst/>
          </a:prstGeom>
        </p:spPr>
      </p:pic>
      <p:sp>
        <p:nvSpPr>
          <p:cNvPr id="9" name="Rectangle à coins arrondis 8"/>
          <p:cNvSpPr/>
          <p:nvPr/>
        </p:nvSpPr>
        <p:spPr>
          <a:xfrm>
            <a:off x="2123728" y="4653136"/>
            <a:ext cx="5472608" cy="1440160"/>
          </a:xfrm>
          <a:prstGeom prst="wedgeRoundRectCallout">
            <a:avLst>
              <a:gd name="adj1" fmla="val 25647"/>
              <a:gd name="adj2" fmla="val -80619"/>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Le statut de la demande de contribution est modifié au fut et à mesure.</a:t>
            </a:r>
          </a:p>
          <a:p>
            <a:r>
              <a:rPr lang="fr-FR" sz="1200">
                <a:latin typeface="Arial" pitchFamily="34" charset="0"/>
                <a:cs typeface="Arial" pitchFamily="34" charset="0"/>
              </a:rPr>
              <a:t>Il passe de :</a:t>
            </a:r>
          </a:p>
          <a:p>
            <a:r>
              <a:rPr lang="fr-FR" sz="1200">
                <a:latin typeface="Arial" pitchFamily="34" charset="0"/>
                <a:cs typeface="Arial" pitchFamily="34" charset="0"/>
              </a:rPr>
              <a:t>- « reçue » à « </a:t>
            </a:r>
            <a:r>
              <a:rPr lang="fr-FR" sz="1200" b="1">
                <a:solidFill>
                  <a:srgbClr val="8DBC48"/>
                </a:solidFill>
                <a:latin typeface="Arial" pitchFamily="34" charset="0"/>
                <a:cs typeface="Arial" pitchFamily="34" charset="0"/>
              </a:rPr>
              <a:t>envoyée</a:t>
            </a:r>
            <a:r>
              <a:rPr lang="fr-FR" sz="1200">
                <a:latin typeface="Arial" pitchFamily="34" charset="0"/>
                <a:cs typeface="Arial" pitchFamily="34" charset="0"/>
              </a:rPr>
              <a:t> », lorsque vous avez répondu</a:t>
            </a:r>
          </a:p>
          <a:p>
            <a:pPr marL="171450" indent="-171450">
              <a:buFontTx/>
              <a:buChar char="-"/>
            </a:pPr>
            <a:r>
              <a:rPr lang="fr-FR" sz="1200">
                <a:latin typeface="Arial" pitchFamily="34" charset="0"/>
                <a:cs typeface="Arial" pitchFamily="34" charset="0"/>
              </a:rPr>
              <a:t>puis  « </a:t>
            </a:r>
            <a:r>
              <a:rPr lang="fr-FR" sz="1200" b="1">
                <a:solidFill>
                  <a:srgbClr val="8DBC48"/>
                </a:solidFill>
                <a:latin typeface="Arial" pitchFamily="34" charset="0"/>
                <a:cs typeface="Arial" pitchFamily="34" charset="0"/>
              </a:rPr>
              <a:t>prise en charge</a:t>
            </a:r>
            <a:r>
              <a:rPr lang="fr-FR" sz="1200">
                <a:latin typeface="Arial" pitchFamily="34" charset="0"/>
                <a:cs typeface="Arial" pitchFamily="34" charset="0"/>
              </a:rPr>
              <a:t> » lorsque l’agent Caf consulte les modifications </a:t>
            </a:r>
          </a:p>
          <a:p>
            <a:pPr marL="171450" indent="-171450">
              <a:buFontTx/>
              <a:buChar char="-"/>
            </a:pPr>
            <a:r>
              <a:rPr lang="fr-FR" sz="1200">
                <a:latin typeface="Arial" pitchFamily="34" charset="0"/>
                <a:cs typeface="Arial" pitchFamily="34" charset="0"/>
              </a:rPr>
              <a:t>Puis « </a:t>
            </a:r>
            <a:r>
              <a:rPr lang="fr-FR" sz="1200" b="1">
                <a:solidFill>
                  <a:srgbClr val="8DBC48"/>
                </a:solidFill>
                <a:latin typeface="Arial" pitchFamily="34" charset="0"/>
                <a:cs typeface="Arial" pitchFamily="34" charset="0"/>
              </a:rPr>
              <a:t>clôturée »</a:t>
            </a:r>
            <a:r>
              <a:rPr lang="fr-FR" sz="1200">
                <a:solidFill>
                  <a:schemeClr val="tx1"/>
                </a:solidFill>
                <a:latin typeface="Arial" pitchFamily="34" charset="0"/>
                <a:cs typeface="Arial" pitchFamily="34" charset="0"/>
              </a:rPr>
              <a:t> lorsque l’agent Caf a validé les modifications.</a:t>
            </a:r>
            <a:endParaRPr lang="fr-FR" sz="1200" b="1">
              <a:solidFill>
                <a:srgbClr val="8DBC48"/>
              </a:solidFill>
              <a:latin typeface="Arial" pitchFamily="34" charset="0"/>
              <a:cs typeface="Arial" pitchFamily="34" charset="0"/>
            </a:endParaRPr>
          </a:p>
          <a:p>
            <a:r>
              <a:rPr lang="fr-FR" sz="1200">
                <a:latin typeface="Arial" pitchFamily="34" charset="0"/>
                <a:cs typeface="Arial" pitchFamily="34" charset="0"/>
              </a:rPr>
              <a:t>La date est mise à jour.</a:t>
            </a:r>
          </a:p>
        </p:txBody>
      </p:sp>
    </p:spTree>
    <p:extLst>
      <p:ext uri="{BB962C8B-B14F-4D97-AF65-F5344CB8AC3E}">
        <p14:creationId xmlns:p14="http://schemas.microsoft.com/office/powerpoint/2010/main" val="1719235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L’agent instructeur vous fait une demande d’échange ?</a:t>
            </a:r>
            <a:br>
              <a:rPr lang="fr-FR"/>
            </a:br>
            <a:r>
              <a:rPr lang="fr-FR" u="none"/>
              <a:t>Comment y répondre ?</a:t>
            </a:r>
          </a:p>
        </p:txBody>
      </p:sp>
      <p:sp>
        <p:nvSpPr>
          <p:cNvPr id="3" name="Espace réservé du contenu 2"/>
          <p:cNvSpPr>
            <a:spLocks noGrp="1"/>
          </p:cNvSpPr>
          <p:nvPr>
            <p:ph idx="1"/>
          </p:nvPr>
        </p:nvSpPr>
        <p:spPr/>
        <p:txBody>
          <a:bodyPr/>
          <a:lstStyle/>
          <a:p>
            <a:pPr marL="361950" indent="-361950" defTabSz="542925"/>
            <a:r>
              <a:rPr lang="fr-FR" b="1">
                <a:solidFill>
                  <a:srgbClr val="8DBC48"/>
                </a:solidFill>
              </a:rPr>
              <a:t>Un agent Caf souhaite échanger </a:t>
            </a:r>
            <a:r>
              <a:rPr lang="fr-FR"/>
              <a:t>avec vous sur certains points de votre dossier.</a:t>
            </a:r>
          </a:p>
          <a:p>
            <a:pPr defTabSz="542925"/>
            <a:endParaRPr lang="fr-FR"/>
          </a:p>
          <a:p>
            <a:pPr defTabSz="542925"/>
            <a:endParaRPr lang="fr-FR" sz="600"/>
          </a:p>
          <a:p>
            <a:pPr marL="0" indent="0" defTabSz="542925">
              <a:buNone/>
              <a:tabLst>
                <a:tab pos="989013" algn="l"/>
              </a:tabLst>
            </a:pPr>
            <a:r>
              <a:rPr lang="fr-FR" sz="1300" i="1"/>
              <a:t>	</a:t>
            </a:r>
            <a:r>
              <a:rPr lang="fr-FR" sz="1200" i="1"/>
              <a:t>Fil d’échange : il s’agit d’un échange type mail entre vous et la Caf, le dossier ne sera pas impacté .</a:t>
            </a:r>
          </a:p>
          <a:p>
            <a:pPr marL="0" indent="0" defTabSz="542925">
              <a:buNone/>
              <a:tabLst>
                <a:tab pos="989013" algn="l"/>
              </a:tabLst>
            </a:pPr>
            <a:r>
              <a:rPr lang="fr-FR" sz="1200" i="1"/>
              <a:t>	Demande de contribution : un agent Caf demande vous de modifier votre dossier.</a:t>
            </a:r>
          </a:p>
          <a:p>
            <a:pPr marL="0" indent="0">
              <a:buNone/>
            </a:pPr>
            <a:endParaRPr lang="fr-FR"/>
          </a:p>
          <a:p>
            <a:pPr marL="0" indent="0">
              <a:buNone/>
            </a:pPr>
            <a:endParaRPr lang="fr-FR"/>
          </a:p>
          <a:p>
            <a:r>
              <a:rPr lang="fr-FR" b="1">
                <a:solidFill>
                  <a:srgbClr val="8DBC48"/>
                </a:solidFill>
              </a:rPr>
              <a:t>Pour répondre à la demande : </a:t>
            </a:r>
          </a:p>
          <a:p>
            <a:endParaRPr lang="fr-FR" b="1">
              <a:solidFill>
                <a:srgbClr val="8DBC48"/>
              </a:solidFill>
            </a:endParaRPr>
          </a:p>
          <a:p>
            <a:pPr marL="0" indent="0">
              <a:buNone/>
            </a:pPr>
            <a:r>
              <a:rPr lang="fr-FR"/>
              <a:t>Vous êtes averti par mail et dans votre espace de notification</a:t>
            </a:r>
          </a:p>
          <a:p>
            <a:pPr marL="0" indent="0">
              <a:buNone/>
            </a:pPr>
            <a:r>
              <a:rPr lang="fr-FR"/>
              <a:t>d’une demande d’échange de la part d’un agent Caf.</a:t>
            </a: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r>
              <a:rPr lang="fr-FR"/>
              <a:t>Si l’agent Caf vous répond à nouveau, il faut appliquer la même procédure (cliquer sur la notification pour afficher la réponse etc.)</a:t>
            </a: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45</a:t>
            </a:fld>
            <a:endParaRPr lang="fr-F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455" y="1952880"/>
            <a:ext cx="427169"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1214046" y="1999873"/>
            <a:ext cx="261610" cy="276999"/>
          </a:xfrm>
          <a:prstGeom prst="rect">
            <a:avLst/>
          </a:prstGeom>
          <a:noFill/>
        </p:spPr>
        <p:txBody>
          <a:bodyPr wrap="none" rtlCol="0">
            <a:spAutoFit/>
          </a:bodyPr>
          <a:lstStyle/>
          <a:p>
            <a:r>
              <a:rPr lang="fr-FR" sz="1200"/>
              <a:t>≠</a:t>
            </a:r>
          </a:p>
        </p:txBody>
      </p:sp>
      <p:pic>
        <p:nvPicPr>
          <p:cNvPr id="7" name="Espace réservé pour une image  5" descr="Espace Usager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724128" y="3099701"/>
            <a:ext cx="1898696" cy="1049379"/>
          </a:xfrm>
          <a:prstGeom prst="rect">
            <a:avLst/>
          </a:prstGeom>
        </p:spPr>
      </p:pic>
      <p:sp>
        <p:nvSpPr>
          <p:cNvPr id="8" name="Rectangle à coins arrondis 7"/>
          <p:cNvSpPr/>
          <p:nvPr/>
        </p:nvSpPr>
        <p:spPr>
          <a:xfrm>
            <a:off x="3509716" y="4221088"/>
            <a:ext cx="4104456" cy="792088"/>
          </a:xfrm>
          <a:prstGeom prst="wedgeRoundRectCallout">
            <a:avLst>
              <a:gd name="adj1" fmla="val 25647"/>
              <a:gd name="adj2" fmla="val -80619"/>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Cliquer sur le message pour consulter la réponse</a:t>
            </a:r>
          </a:p>
          <a:p>
            <a:r>
              <a:rPr lang="fr-FR" sz="1200">
                <a:latin typeface="Arial" pitchFamily="34" charset="0"/>
                <a:cs typeface="Arial" pitchFamily="34" charset="0"/>
              </a:rPr>
              <a:t>Répondre à la demande en rédigeant votre message </a:t>
            </a:r>
          </a:p>
          <a:p>
            <a:r>
              <a:rPr lang="fr-FR" sz="1200">
                <a:latin typeface="Arial" pitchFamily="34" charset="0"/>
                <a:cs typeface="Arial" pitchFamily="34" charset="0"/>
              </a:rPr>
              <a:t>Cliquer sur « Envoyer »</a:t>
            </a:r>
          </a:p>
        </p:txBody>
      </p:sp>
    </p:spTree>
    <p:extLst>
      <p:ext uri="{BB962C8B-B14F-4D97-AF65-F5344CB8AC3E}">
        <p14:creationId xmlns:p14="http://schemas.microsoft.com/office/powerpoint/2010/main" val="7712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Comment consulter l’avis donné sur ma demande ?</a:t>
            </a:r>
          </a:p>
        </p:txBody>
      </p:sp>
      <p:sp>
        <p:nvSpPr>
          <p:cNvPr id="3" name="Espace réservé du contenu 2"/>
          <p:cNvSpPr>
            <a:spLocks noGrp="1"/>
          </p:cNvSpPr>
          <p:nvPr>
            <p:ph idx="1"/>
          </p:nvPr>
        </p:nvSpPr>
        <p:spPr/>
        <p:txBody>
          <a:bodyPr/>
          <a:lstStyle/>
          <a:p>
            <a:endParaRPr lang="fr-FR"/>
          </a:p>
          <a:p>
            <a:endParaRPr lang="fr-FR"/>
          </a:p>
          <a:p>
            <a:r>
              <a:rPr lang="fr-FR"/>
              <a:t>Vous êtes averti par </a:t>
            </a:r>
            <a:r>
              <a:rPr lang="fr-FR" b="1">
                <a:solidFill>
                  <a:srgbClr val="8DBC48"/>
                </a:solidFill>
              </a:rPr>
              <a:t>e-ma</a:t>
            </a:r>
            <a:r>
              <a:rPr lang="fr-FR">
                <a:solidFill>
                  <a:srgbClr val="8DBC48"/>
                </a:solidFill>
              </a:rPr>
              <a:t>il</a:t>
            </a:r>
            <a:r>
              <a:rPr lang="fr-FR"/>
              <a:t> qu’un avis a été donné par un agent Caf : une </a:t>
            </a:r>
            <a:r>
              <a:rPr lang="fr-FR" b="1">
                <a:solidFill>
                  <a:srgbClr val="8DBC48"/>
                </a:solidFill>
              </a:rPr>
              <a:t>notification</a:t>
            </a:r>
            <a:r>
              <a:rPr lang="fr-FR"/>
              <a:t> de recevabilité ou d’irrecevabilité vous est envoyée.</a:t>
            </a:r>
          </a:p>
          <a:p>
            <a:pPr marL="0" indent="0">
              <a:buNone/>
            </a:pPr>
            <a:endParaRPr lang="fr-FR"/>
          </a:p>
          <a:p>
            <a:pPr marL="0" indent="0">
              <a:buNone/>
            </a:pPr>
            <a:endParaRPr lang="fr-FR" b="1">
              <a:solidFill>
                <a:srgbClr val="8DBC48"/>
              </a:solidFill>
            </a:endParaRPr>
          </a:p>
          <a:p>
            <a:pPr marL="0" indent="0">
              <a:buNone/>
            </a:pPr>
            <a:endParaRPr lang="fr-FR" b="1">
              <a:solidFill>
                <a:srgbClr val="8DBC48"/>
              </a:solidFill>
            </a:endParaRPr>
          </a:p>
          <a:p>
            <a:r>
              <a:rPr lang="fr-FR" b="1">
                <a:solidFill>
                  <a:srgbClr val="8DBC48"/>
                </a:solidFill>
              </a:rPr>
              <a:t>Dans la plateforme : </a:t>
            </a:r>
            <a:r>
              <a:rPr lang="fr-FR"/>
              <a:t>vous pouvez consulter le statut de votre demande dans « Suivre mes dossiers ». Celui-ci se mettra à jour dès que la Caf aura validé vote dossier.</a:t>
            </a:r>
            <a:endParaRPr lang="fr-FR" b="1">
              <a:solidFill>
                <a:srgbClr val="8DBC48"/>
              </a:solidFill>
            </a:endParaRPr>
          </a:p>
          <a:p>
            <a:endParaRPr lang="fr-FR" b="1">
              <a:solidFill>
                <a:srgbClr val="8DBC48"/>
              </a:solidFill>
            </a:endParaRPr>
          </a:p>
          <a:p>
            <a:pPr marL="0" indent="0">
              <a:buNone/>
            </a:pPr>
            <a:endParaRPr lang="fr-FR"/>
          </a:p>
          <a:p>
            <a:pPr marL="0" indent="0">
              <a:buNone/>
            </a:pPr>
            <a:endParaRPr lang="fr-F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46</a:t>
            </a:fld>
            <a:endParaRPr lang="fr-FR"/>
          </a:p>
        </p:txBody>
      </p:sp>
    </p:spTree>
    <p:extLst>
      <p:ext uri="{BB962C8B-B14F-4D97-AF65-F5344CB8AC3E}">
        <p14:creationId xmlns:p14="http://schemas.microsoft.com/office/powerpoint/2010/main" val="2856246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1"/>
          </p:nvPr>
        </p:nvSpPr>
        <p:spPr/>
        <p:txBody>
          <a:bodyPr/>
          <a:lstStyle/>
          <a:p>
            <a:fld id="{D4E683EE-B467-461D-8A15-0D56E0BE7128}" type="slidenum">
              <a:rPr lang="fr-FR" smtClean="0"/>
              <a:pPr/>
              <a:t>47</a:t>
            </a:fld>
            <a:endParaRPr lang="fr-FR"/>
          </a:p>
        </p:txBody>
      </p:sp>
      <p:sp>
        <p:nvSpPr>
          <p:cNvPr id="5" name="ZoneTexte 4"/>
          <p:cNvSpPr txBox="1"/>
          <p:nvPr/>
        </p:nvSpPr>
        <p:spPr>
          <a:xfrm>
            <a:off x="4499993" y="1689770"/>
            <a:ext cx="4464495" cy="3539430"/>
          </a:xfrm>
          <a:prstGeom prst="rect">
            <a:avLst/>
          </a:prstGeom>
          <a:noFill/>
        </p:spPr>
        <p:txBody>
          <a:bodyPr wrap="square" rtlCol="0">
            <a:spAutoFit/>
          </a:bodyPr>
          <a:lstStyle/>
          <a:p>
            <a:r>
              <a:rPr lang="fr-FR" sz="2800" b="1">
                <a:solidFill>
                  <a:srgbClr val="8DBC48"/>
                </a:solidFill>
                <a:latin typeface="Arial" pitchFamily="34" charset="0"/>
                <a:cs typeface="Arial" pitchFamily="34" charset="0"/>
              </a:rPr>
              <a:t>E. Gestion du tiers</a:t>
            </a:r>
          </a:p>
          <a:p>
            <a:r>
              <a:rPr lang="fr-FR" sz="2800" b="1">
                <a:solidFill>
                  <a:srgbClr val="8DBC48"/>
                </a:solidFill>
                <a:latin typeface="Arial" pitchFamily="34" charset="0"/>
                <a:cs typeface="Arial" pitchFamily="34" charset="0"/>
              </a:rPr>
              <a:t>(profil administrateur)</a:t>
            </a:r>
            <a:endParaRPr lang="fr-FR"/>
          </a:p>
          <a:p>
            <a:endParaRPr lang="fr-FR">
              <a:latin typeface="Arial" pitchFamily="34" charset="0"/>
              <a:cs typeface="Arial" pitchFamily="34" charset="0"/>
            </a:endParaRPr>
          </a:p>
          <a:p>
            <a:endParaRPr lang="fr-FR">
              <a:latin typeface="Arial" pitchFamily="34" charset="0"/>
              <a:cs typeface="Arial" pitchFamily="34" charset="0"/>
            </a:endParaRPr>
          </a:p>
          <a:p>
            <a:pPr marL="285750" indent="-285750">
              <a:buFont typeface="Arial" pitchFamily="34" charset="0"/>
              <a:buChar char="•"/>
            </a:pPr>
            <a:r>
              <a:rPr lang="fr-FR" sz="2000">
                <a:latin typeface="Arial" pitchFamily="34" charset="0"/>
                <a:cs typeface="Arial" pitchFamily="34" charset="0"/>
              </a:rPr>
              <a:t>Modifier les informations de mon tiers</a:t>
            </a:r>
          </a:p>
          <a:p>
            <a:pPr marL="285750" indent="-285750">
              <a:buFont typeface="Arial" pitchFamily="34" charset="0"/>
              <a:buChar char="•"/>
            </a:pPr>
            <a:endParaRPr lang="fr-FR" sz="600">
              <a:latin typeface="Arial" pitchFamily="34" charset="0"/>
              <a:cs typeface="Arial" pitchFamily="34" charset="0"/>
            </a:endParaRPr>
          </a:p>
          <a:p>
            <a:pPr marL="285750" indent="-285750">
              <a:buFont typeface="Arial" pitchFamily="34" charset="0"/>
              <a:buChar char="•"/>
            </a:pPr>
            <a:r>
              <a:rPr lang="fr-FR" sz="2000">
                <a:latin typeface="Arial" pitchFamily="34" charset="0"/>
                <a:cs typeface="Arial" pitchFamily="34" charset="0"/>
              </a:rPr>
              <a:t>Gérer les comptes rattachés au tiers</a:t>
            </a:r>
          </a:p>
          <a:p>
            <a:pPr marL="285750" indent="-285750">
              <a:buFont typeface="Arial" pitchFamily="34" charset="0"/>
              <a:buChar char="•"/>
            </a:pPr>
            <a:endParaRPr lang="fr-FR" sz="600">
              <a:latin typeface="Arial" pitchFamily="34" charset="0"/>
              <a:cs typeface="Arial" pitchFamily="34" charset="0"/>
            </a:endParaRPr>
          </a:p>
          <a:p>
            <a:endParaRPr lang="fr-FR" sz="2000">
              <a:latin typeface="Arial" pitchFamily="34" charset="0"/>
              <a:cs typeface="Arial" pitchFamily="34" charset="0"/>
            </a:endParaRPr>
          </a:p>
          <a:p>
            <a:endParaRPr lang="fr-FR" sz="2000"/>
          </a:p>
        </p:txBody>
      </p:sp>
    </p:spTree>
    <p:extLst>
      <p:ext uri="{BB962C8B-B14F-4D97-AF65-F5344CB8AC3E}">
        <p14:creationId xmlns:p14="http://schemas.microsoft.com/office/powerpoint/2010/main" val="3338617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Je souhaite modifier les informations de mon tiers</a:t>
            </a:r>
            <a:endParaRPr lang="fr-FR" u="none"/>
          </a:p>
        </p:txBody>
      </p:sp>
      <p:sp>
        <p:nvSpPr>
          <p:cNvPr id="3" name="Espace réservé du contenu 2"/>
          <p:cNvSpPr>
            <a:spLocks noGrp="1"/>
          </p:cNvSpPr>
          <p:nvPr>
            <p:ph idx="1"/>
          </p:nvPr>
        </p:nvSpPr>
        <p:spPr>
          <a:xfrm>
            <a:off x="5940152" y="3573016"/>
            <a:ext cx="2746648" cy="2736304"/>
          </a:xfrm>
        </p:spPr>
        <p:txBody>
          <a:bodyPr>
            <a:normAutofit/>
          </a:bodyPr>
          <a:lstStyle/>
          <a:p>
            <a:pPr marL="0" indent="0">
              <a:buNone/>
            </a:pPr>
            <a:endParaRPr lang="fr-FR"/>
          </a:p>
          <a:p>
            <a:pPr>
              <a:buFontTx/>
              <a:buChar char="-"/>
            </a:pPr>
            <a:endParaRPr lang="fr-F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48</a:t>
            </a:fld>
            <a:endParaRPr lang="fr-FR"/>
          </a:p>
        </p:txBody>
      </p:sp>
      <p:sp>
        <p:nvSpPr>
          <p:cNvPr id="11" name="Rectangle à coins arrondis 10"/>
          <p:cNvSpPr/>
          <p:nvPr/>
        </p:nvSpPr>
        <p:spPr>
          <a:xfrm>
            <a:off x="611560" y="1124744"/>
            <a:ext cx="3600400" cy="864096"/>
          </a:xfrm>
          <a:prstGeom prst="roundRect">
            <a:avLst/>
          </a:prstGeom>
          <a:ln w="6350">
            <a:noFill/>
          </a:ln>
        </p:spPr>
        <p:style>
          <a:lnRef idx="2">
            <a:schemeClr val="dk1"/>
          </a:lnRef>
          <a:fillRef idx="1">
            <a:schemeClr val="lt1"/>
          </a:fillRef>
          <a:effectRef idx="0">
            <a:schemeClr val="dk1"/>
          </a:effectRef>
          <a:fontRef idx="minor">
            <a:schemeClr val="dk1"/>
          </a:fontRef>
        </p:style>
        <p:txBody>
          <a:bodyPr rtlCol="0" anchor="ctr"/>
          <a:lstStyle/>
          <a:p>
            <a:r>
              <a:rPr lang="fr-FR" sz="1400">
                <a:solidFill>
                  <a:schemeClr val="tx1"/>
                </a:solidFill>
                <a:latin typeface="Arial" pitchFamily="34" charset="0"/>
                <a:cs typeface="Arial" pitchFamily="34" charset="0"/>
              </a:rPr>
              <a:t>Ces modifications doivent être faites uniquement par le compte administrateur ou le compte signataire</a:t>
            </a: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16" y="1268760"/>
            <a:ext cx="521633" cy="52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Espace réservé pour une image  5" descr="Espace Usager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076056" y="1252014"/>
            <a:ext cx="3192127" cy="1704330"/>
          </a:xfrm>
          <a:prstGeom prst="rect">
            <a:avLst/>
          </a:prstGeom>
        </p:spPr>
      </p:pic>
      <p:sp>
        <p:nvSpPr>
          <p:cNvPr id="10" name="Rectangle à coins arrondis 9"/>
          <p:cNvSpPr/>
          <p:nvPr/>
        </p:nvSpPr>
        <p:spPr>
          <a:xfrm>
            <a:off x="1115616" y="2204864"/>
            <a:ext cx="3024336" cy="679472"/>
          </a:xfrm>
          <a:prstGeom prst="wedgeRoundRectCallout">
            <a:avLst>
              <a:gd name="adj1" fmla="val 110069"/>
              <a:gd name="adj2" fmla="val 29508"/>
              <a:gd name="adj3" fmla="val 16667"/>
            </a:avLst>
          </a:prstGeom>
          <a:ln w="6350"/>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Sur la page d’accueil de votre espace personnel, cliquer sur « </a:t>
            </a:r>
            <a:r>
              <a:rPr lang="fr-FR" sz="1200" b="1">
                <a:solidFill>
                  <a:srgbClr val="8DBC48"/>
                </a:solidFill>
                <a:latin typeface="Arial" pitchFamily="34" charset="0"/>
                <a:cs typeface="Arial" pitchFamily="34" charset="0"/>
              </a:rPr>
              <a:t>éditer</a:t>
            </a:r>
            <a:r>
              <a:rPr lang="fr-FR" sz="1200">
                <a:latin typeface="Arial" pitchFamily="34" charset="0"/>
                <a:cs typeface="Arial" pitchFamily="34" charset="0"/>
              </a:rPr>
              <a:t> » pour modifier les informations de mon tiers</a:t>
            </a:r>
          </a:p>
        </p:txBody>
      </p:sp>
      <p:pic>
        <p:nvPicPr>
          <p:cNvPr id="14" name="Espace réservé pour une image  5" descr="Espace Usager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5720" y="3132538"/>
            <a:ext cx="5198368" cy="1391577"/>
          </a:xfrm>
          <a:prstGeom prst="rect">
            <a:avLst/>
          </a:prstGeom>
        </p:spPr>
      </p:pic>
      <p:pic>
        <p:nvPicPr>
          <p:cNvPr id="15" name="Espace réservé pour une image  5" descr="Espace Usager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32467" y="4581128"/>
            <a:ext cx="5131621" cy="2160240"/>
          </a:xfrm>
          <a:prstGeom prst="rect">
            <a:avLst/>
          </a:prstGeom>
        </p:spPr>
      </p:pic>
      <p:sp>
        <p:nvSpPr>
          <p:cNvPr id="7" name="Rectangle à coins arrondis 6"/>
          <p:cNvSpPr/>
          <p:nvPr/>
        </p:nvSpPr>
        <p:spPr>
          <a:xfrm>
            <a:off x="5796136" y="3645024"/>
            <a:ext cx="2801416" cy="864096"/>
          </a:xfrm>
          <a:prstGeom prst="wedgeRoundRectCallout">
            <a:avLst>
              <a:gd name="adj1" fmla="val -62962"/>
              <a:gd name="adj2" fmla="val 12050"/>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latin typeface="Arial" pitchFamily="34" charset="0"/>
                <a:cs typeface="Arial" pitchFamily="34" charset="0"/>
              </a:rPr>
              <a:t>Vous pouvez modifier toutes les informations sauf le numéro SIRET et RNA</a:t>
            </a:r>
          </a:p>
        </p:txBody>
      </p:sp>
      <p:sp>
        <p:nvSpPr>
          <p:cNvPr id="9" name="Rectangle à coins arrondis 8"/>
          <p:cNvSpPr/>
          <p:nvPr/>
        </p:nvSpPr>
        <p:spPr>
          <a:xfrm>
            <a:off x="5948536" y="5071964"/>
            <a:ext cx="2801416" cy="1021332"/>
          </a:xfrm>
          <a:prstGeom prst="wedgeRoundRectCallout">
            <a:avLst>
              <a:gd name="adj1" fmla="val -63721"/>
              <a:gd name="adj2" fmla="val 18976"/>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solidFill>
                  <a:schemeClr val="tx1"/>
                </a:solidFill>
                <a:latin typeface="Arial" pitchFamily="34" charset="0"/>
                <a:cs typeface="Arial" pitchFamily="34" charset="0"/>
              </a:rPr>
              <a:t>Vous pouvez :</a:t>
            </a:r>
          </a:p>
          <a:p>
            <a:r>
              <a:rPr lang="fr-FR" sz="1200">
                <a:solidFill>
                  <a:schemeClr val="tx1"/>
                </a:solidFill>
                <a:latin typeface="Arial" pitchFamily="34" charset="0"/>
                <a:cs typeface="Arial" pitchFamily="34" charset="0"/>
              </a:rPr>
              <a:t>-   Ajouter des représentants</a:t>
            </a:r>
          </a:p>
          <a:p>
            <a:pPr marL="171450" indent="-171450">
              <a:buFontTx/>
              <a:buChar char="-"/>
            </a:pPr>
            <a:r>
              <a:rPr lang="fr-FR" sz="1200">
                <a:solidFill>
                  <a:schemeClr val="tx1"/>
                </a:solidFill>
                <a:latin typeface="Arial" pitchFamily="34" charset="0"/>
                <a:cs typeface="Arial" pitchFamily="34" charset="0"/>
              </a:rPr>
              <a:t>Modifier les représentants</a:t>
            </a:r>
          </a:p>
          <a:p>
            <a:pPr marL="171450" indent="-171450">
              <a:buFontTx/>
              <a:buChar char="-"/>
            </a:pPr>
            <a:r>
              <a:rPr lang="fr-FR" sz="1200">
                <a:solidFill>
                  <a:schemeClr val="tx1"/>
                </a:solidFill>
                <a:latin typeface="Arial" pitchFamily="34" charset="0"/>
                <a:cs typeface="Arial" pitchFamily="34" charset="0"/>
              </a:rPr>
              <a:t>Supprimer les représentants</a:t>
            </a:r>
          </a:p>
        </p:txBody>
      </p:sp>
    </p:spTree>
    <p:extLst>
      <p:ext uri="{BB962C8B-B14F-4D97-AF65-F5344CB8AC3E}">
        <p14:creationId xmlns:p14="http://schemas.microsoft.com/office/powerpoint/2010/main" val="1364947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Gérer les comptes rattachés au tiers</a:t>
            </a: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49</a:t>
            </a:fld>
            <a:endParaRPr lang="fr-FR"/>
          </a:p>
        </p:txBody>
      </p:sp>
      <p:grpSp>
        <p:nvGrpSpPr>
          <p:cNvPr id="3" name="Groupe 2"/>
          <p:cNvGrpSpPr/>
          <p:nvPr/>
        </p:nvGrpSpPr>
        <p:grpSpPr>
          <a:xfrm>
            <a:off x="1384216" y="2420888"/>
            <a:ext cx="5780072" cy="3168352"/>
            <a:chOff x="1450385" y="3552419"/>
            <a:chExt cx="6073943" cy="3477866"/>
          </a:xfrm>
        </p:grpSpPr>
        <p:pic>
          <p:nvPicPr>
            <p:cNvPr id="8" name="Espace réservé pour une image  4" descr="Espace Usag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450385" y="3552419"/>
              <a:ext cx="6073943" cy="3477866"/>
            </a:xfrm>
            <a:prstGeom prst="rect">
              <a:avLst/>
            </a:prstGeom>
          </p:spPr>
        </p:pic>
        <p:pic>
          <p:nvPicPr>
            <p:cNvPr id="9" name="Espace réservé pour une image  4" descr="Espace Usag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483287" y="4896053"/>
              <a:ext cx="2880000" cy="1612281"/>
            </a:xfrm>
            <a:prstGeom prst="rect">
              <a:avLst/>
            </a:prstGeom>
          </p:spPr>
        </p:pic>
        <p:pic>
          <p:nvPicPr>
            <p:cNvPr id="10" name="Espace réservé pour une image  4" descr="Espace Usager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499992" y="5733256"/>
              <a:ext cx="2916000" cy="798165"/>
            </a:xfrm>
            <a:prstGeom prst="rect">
              <a:avLst/>
            </a:prstGeom>
          </p:spPr>
        </p:pic>
      </p:grpSp>
      <p:sp>
        <p:nvSpPr>
          <p:cNvPr id="11" name="Rectangle à coins arrondis 10"/>
          <p:cNvSpPr/>
          <p:nvPr/>
        </p:nvSpPr>
        <p:spPr>
          <a:xfrm>
            <a:off x="611560" y="1124744"/>
            <a:ext cx="3456384" cy="1296144"/>
          </a:xfrm>
          <a:prstGeom prst="wedgeRoundRectCallout">
            <a:avLst>
              <a:gd name="adj1" fmla="val 60702"/>
              <a:gd name="adj2" fmla="val 58808"/>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b="1" u="sng">
                <a:solidFill>
                  <a:srgbClr val="8DBC48"/>
                </a:solidFill>
                <a:latin typeface="Arial" pitchFamily="34" charset="0"/>
                <a:cs typeface="Arial" pitchFamily="34" charset="0"/>
              </a:rPr>
              <a:t>Inviter</a:t>
            </a:r>
            <a:r>
              <a:rPr lang="fr-FR" sz="1200">
                <a:latin typeface="Arial" pitchFamily="34" charset="0"/>
                <a:cs typeface="Arial" pitchFamily="34" charset="0"/>
              </a:rPr>
              <a:t> une personne à créer son compte et se rattacher au tiers.</a:t>
            </a:r>
          </a:p>
          <a:p>
            <a:endParaRPr lang="fr-FR" sz="1200">
              <a:latin typeface="Arial" pitchFamily="34" charset="0"/>
              <a:cs typeface="Arial" pitchFamily="34" charset="0"/>
            </a:endParaRPr>
          </a:p>
          <a:p>
            <a:r>
              <a:rPr lang="fr-FR" sz="1200">
                <a:latin typeface="Arial" pitchFamily="34" charset="0"/>
                <a:cs typeface="Arial" pitchFamily="34" charset="0"/>
              </a:rPr>
              <a:t>Cliquer sur « Inviter » puis renseigner l’adresse mail de la personne à associer</a:t>
            </a:r>
          </a:p>
        </p:txBody>
      </p:sp>
      <p:sp>
        <p:nvSpPr>
          <p:cNvPr id="12" name="Rectangle à coins arrondis 11"/>
          <p:cNvSpPr/>
          <p:nvPr/>
        </p:nvSpPr>
        <p:spPr>
          <a:xfrm>
            <a:off x="5687616" y="1463197"/>
            <a:ext cx="3456384" cy="957691"/>
          </a:xfrm>
          <a:prstGeom prst="wedgeRoundRectCallout">
            <a:avLst>
              <a:gd name="adj1" fmla="val -11897"/>
              <a:gd name="adj2" fmla="val 121963"/>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a:solidFill>
                  <a:schemeClr val="tx1"/>
                </a:solidFill>
                <a:latin typeface="Arial" pitchFamily="34" charset="0"/>
                <a:cs typeface="Arial" pitchFamily="34" charset="0"/>
              </a:rPr>
              <a:t>Cliquer sur le bouton pour </a:t>
            </a:r>
            <a:r>
              <a:rPr lang="fr-FR" sz="1200" b="1">
                <a:solidFill>
                  <a:srgbClr val="8DBC48"/>
                </a:solidFill>
                <a:latin typeface="Arial" pitchFamily="34" charset="0"/>
                <a:cs typeface="Arial" pitchFamily="34" charset="0"/>
              </a:rPr>
              <a:t>« </a:t>
            </a:r>
            <a:r>
              <a:rPr lang="fr-FR" sz="1200" b="1" u="sng">
                <a:solidFill>
                  <a:srgbClr val="8DBC48"/>
                </a:solidFill>
                <a:latin typeface="Arial" pitchFamily="34" charset="0"/>
                <a:cs typeface="Arial" pitchFamily="34" charset="0"/>
              </a:rPr>
              <a:t>détacher</a:t>
            </a:r>
            <a:r>
              <a:rPr lang="fr-FR" sz="1200" b="1">
                <a:solidFill>
                  <a:srgbClr val="8DBC48"/>
                </a:solidFill>
                <a:latin typeface="Arial" pitchFamily="34" charset="0"/>
                <a:cs typeface="Arial" pitchFamily="34" charset="0"/>
              </a:rPr>
              <a:t> »</a:t>
            </a:r>
            <a:r>
              <a:rPr lang="fr-FR" sz="1200">
                <a:latin typeface="Arial" pitchFamily="34" charset="0"/>
                <a:cs typeface="Arial" pitchFamily="34" charset="0"/>
              </a:rPr>
              <a:t> des comptes personnels du tiers (la personne ne pourra plus déposer ni consulter les informations du tiers</a:t>
            </a:r>
          </a:p>
        </p:txBody>
      </p:sp>
      <p:sp>
        <p:nvSpPr>
          <p:cNvPr id="13" name="Rectangle à coins arrondis 12"/>
          <p:cNvSpPr/>
          <p:nvPr/>
        </p:nvSpPr>
        <p:spPr>
          <a:xfrm>
            <a:off x="405948" y="4525382"/>
            <a:ext cx="3372710" cy="919842"/>
          </a:xfrm>
          <a:prstGeom prst="wedgeRoundRectCallout">
            <a:avLst>
              <a:gd name="adj1" fmla="val 64715"/>
              <a:gd name="adj2" fmla="val -124872"/>
              <a:gd name="adj3" fmla="val 16667"/>
            </a:avLst>
          </a:prstGeom>
          <a:ln w="3175"/>
        </p:spPr>
        <p:style>
          <a:lnRef idx="2">
            <a:schemeClr val="dk1"/>
          </a:lnRef>
          <a:fillRef idx="1">
            <a:schemeClr val="lt1"/>
          </a:fillRef>
          <a:effectRef idx="0">
            <a:schemeClr val="dk1"/>
          </a:effectRef>
          <a:fontRef idx="minor">
            <a:schemeClr val="dk1"/>
          </a:fontRef>
        </p:style>
        <p:txBody>
          <a:bodyPr rtlCol="0" anchor="ctr"/>
          <a:lstStyle/>
          <a:p>
            <a:r>
              <a:rPr lang="fr-FR" sz="1200" b="1" u="sng">
                <a:solidFill>
                  <a:srgbClr val="8DBC48"/>
                </a:solidFill>
                <a:latin typeface="Arial" pitchFamily="34" charset="0"/>
                <a:cs typeface="Arial" pitchFamily="34" charset="0"/>
              </a:rPr>
              <a:t>Rappeler</a:t>
            </a:r>
            <a:r>
              <a:rPr lang="fr-FR" sz="1200" b="1">
                <a:solidFill>
                  <a:srgbClr val="8DBC48"/>
                </a:solidFill>
                <a:latin typeface="Arial" pitchFamily="34" charset="0"/>
                <a:cs typeface="Arial" pitchFamily="34" charset="0"/>
              </a:rPr>
              <a:t> </a:t>
            </a:r>
            <a:r>
              <a:rPr lang="fr-FR" sz="1200">
                <a:solidFill>
                  <a:schemeClr val="tx1"/>
                </a:solidFill>
                <a:latin typeface="Arial" pitchFamily="34" charset="0"/>
                <a:cs typeface="Arial" pitchFamily="34" charset="0"/>
              </a:rPr>
              <a:t>aux personnes leur identifiant et adresse mail</a:t>
            </a:r>
          </a:p>
          <a:p>
            <a:r>
              <a:rPr lang="fr-FR" sz="1200" i="1">
                <a:solidFill>
                  <a:schemeClr val="tx1"/>
                </a:solidFill>
                <a:latin typeface="Arial" pitchFamily="34" charset="0"/>
                <a:cs typeface="Arial" pitchFamily="34" charset="0"/>
              </a:rPr>
              <a:t>Vous n’avez pas accès au mot de passe.</a:t>
            </a:r>
            <a:endParaRPr lang="fr-FR" sz="1200" i="1">
              <a:latin typeface="Arial" pitchFamily="34" charset="0"/>
              <a:cs typeface="Arial" pitchFamily="34" charset="0"/>
            </a:endParaRPr>
          </a:p>
        </p:txBody>
      </p:sp>
    </p:spTree>
    <p:extLst>
      <p:ext uri="{BB962C8B-B14F-4D97-AF65-F5344CB8AC3E}">
        <p14:creationId xmlns:p14="http://schemas.microsoft.com/office/powerpoint/2010/main" val="503782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rmAutofit/>
          </a:bodyPr>
          <a:lstStyle/>
          <a:p>
            <a:r>
              <a:rPr lang="fr-FR"/>
              <a:t>Sommaire</a:t>
            </a:r>
          </a:p>
        </p:txBody>
      </p:sp>
      <p:sp>
        <p:nvSpPr>
          <p:cNvPr id="3" name="Espace réservé du contenu 2"/>
          <p:cNvSpPr>
            <a:spLocks noGrp="1"/>
          </p:cNvSpPr>
          <p:nvPr>
            <p:ph idx="1"/>
          </p:nvPr>
        </p:nvSpPr>
        <p:spPr>
          <a:xfrm>
            <a:off x="467544" y="908720"/>
            <a:ext cx="8229600" cy="6192688"/>
          </a:xfrm>
        </p:spPr>
        <p:txBody>
          <a:bodyPr>
            <a:normAutofit fontScale="25000" lnSpcReduction="20000"/>
          </a:bodyPr>
          <a:lstStyle/>
          <a:p>
            <a:pPr marL="265113" indent="-265113">
              <a:buFont typeface="+mj-lt"/>
              <a:buAutoNum type="alphaUcPeriod"/>
            </a:pPr>
            <a:r>
              <a:rPr lang="fr-FR" sz="4000" b="1">
                <a:solidFill>
                  <a:srgbClr val="3A5BA7"/>
                </a:solidFill>
              </a:rPr>
              <a:t>Créer son compte et le tiers</a:t>
            </a:r>
            <a:r>
              <a:rPr lang="fr-FR" sz="4000"/>
              <a:t>………………………………………………………………………………………………………...…………………</a:t>
            </a:r>
            <a:r>
              <a:rPr lang="fr-FR" sz="4000">
                <a:hlinkClick r:id="rId3" action="ppaction://hlinksldjump"/>
              </a:rPr>
              <a:t>P5</a:t>
            </a:r>
            <a:endParaRPr lang="fr-FR" sz="4000"/>
          </a:p>
          <a:p>
            <a:pPr marL="627063" lvl="1" indent="-265113">
              <a:buFont typeface="Arial" pitchFamily="34" charset="0"/>
              <a:buChar char="•"/>
            </a:pPr>
            <a:r>
              <a:rPr lang="fr-FR" sz="4000">
                <a:latin typeface="Arial" pitchFamily="34" charset="0"/>
                <a:cs typeface="Arial" pitchFamily="34" charset="0"/>
              </a:rPr>
              <a:t>Le compte personnel					</a:t>
            </a:r>
            <a:r>
              <a:rPr lang="fr-FR" sz="4000">
                <a:latin typeface="Arial" pitchFamily="34" charset="0"/>
                <a:cs typeface="Arial" pitchFamily="34" charset="0"/>
                <a:hlinkClick r:id="rId4" action="ppaction://hlinksldjump"/>
              </a:rPr>
              <a:t>P6</a:t>
            </a:r>
            <a:endParaRPr lang="fr-FR" sz="4000">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Les types de comptes				</a:t>
            </a:r>
            <a:r>
              <a:rPr lang="fr-FR" sz="4000">
                <a:latin typeface="Arial" pitchFamily="34" charset="0"/>
                <a:cs typeface="Arial" pitchFamily="34" charset="0"/>
                <a:hlinkClick r:id="rId5" action="ppaction://hlinksldjump"/>
              </a:rPr>
              <a:t>P7</a:t>
            </a:r>
            <a:endParaRPr lang="fr-FR" sz="4000">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Créer son compte personnel				</a:t>
            </a:r>
            <a:r>
              <a:rPr lang="fr-FR" sz="4000">
                <a:latin typeface="Arial" pitchFamily="34" charset="0"/>
                <a:cs typeface="Arial" pitchFamily="34" charset="0"/>
                <a:hlinkClick r:id="rId6" action="ppaction://hlinksldjump"/>
              </a:rPr>
              <a:t>P9</a:t>
            </a:r>
            <a:r>
              <a:rPr lang="fr-FR" sz="4000">
                <a:latin typeface="Arial" pitchFamily="34" charset="0"/>
                <a:cs typeface="Arial" pitchFamily="34" charset="0"/>
              </a:rPr>
              <a:t>	</a:t>
            </a:r>
          </a:p>
          <a:p>
            <a:pPr marL="627063" lvl="1" indent="-265113">
              <a:buFont typeface="Arial" pitchFamily="34" charset="0"/>
              <a:buChar char="•"/>
            </a:pPr>
            <a:r>
              <a:rPr lang="fr-FR" sz="4000">
                <a:latin typeface="Arial" pitchFamily="34" charset="0"/>
                <a:cs typeface="Arial" pitchFamily="34" charset="0"/>
              </a:rPr>
              <a:t>Présentation de la page d’accueil				</a:t>
            </a:r>
            <a:r>
              <a:rPr lang="fr-FR" sz="4000">
                <a:latin typeface="Arial" pitchFamily="34" charset="0"/>
                <a:cs typeface="Arial" pitchFamily="34" charset="0"/>
                <a:hlinkClick r:id="rId7" action="ppaction://hlinksldjump"/>
              </a:rPr>
              <a:t>P10</a:t>
            </a:r>
            <a:endParaRPr lang="fr-FR" sz="4000">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Récupérer ses informations de connexion			</a:t>
            </a:r>
            <a:r>
              <a:rPr lang="fr-FR" sz="4000">
                <a:latin typeface="Arial" pitchFamily="34" charset="0"/>
                <a:cs typeface="Arial" pitchFamily="34" charset="0"/>
                <a:hlinkClick r:id="rId8" action="ppaction://hlinksldjump"/>
              </a:rPr>
              <a:t>P11</a:t>
            </a:r>
            <a:endParaRPr lang="fr-FR" sz="4000">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Modifier ses informations personnelles de connexion			</a:t>
            </a:r>
            <a:r>
              <a:rPr lang="fr-FR" sz="4000">
                <a:latin typeface="Arial" pitchFamily="34" charset="0"/>
                <a:cs typeface="Arial" pitchFamily="34" charset="0"/>
                <a:hlinkClick r:id="rId9" action="ppaction://hlinksldjump"/>
              </a:rPr>
              <a:t>P12</a:t>
            </a:r>
            <a:endParaRPr lang="fr-FR" sz="4000">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Qu’est ce qu’un tiers ?				</a:t>
            </a:r>
            <a:r>
              <a:rPr lang="fr-FR" sz="4000">
                <a:latin typeface="Arial" pitchFamily="34" charset="0"/>
                <a:cs typeface="Arial" pitchFamily="34" charset="0"/>
                <a:hlinkClick r:id="rId10" action="ppaction://hlinksldjump"/>
              </a:rPr>
              <a:t>P13</a:t>
            </a:r>
            <a:endParaRPr lang="fr-FR" sz="4000">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Votre tiers 					</a:t>
            </a:r>
            <a:r>
              <a:rPr lang="fr-FR" sz="4000">
                <a:latin typeface="Arial" pitchFamily="34" charset="0"/>
                <a:cs typeface="Arial" pitchFamily="34" charset="0"/>
                <a:hlinkClick r:id="rId11" action="ppaction://hlinksldjump"/>
              </a:rPr>
              <a:t>P14</a:t>
            </a:r>
            <a:endParaRPr lang="fr-FR" sz="4000">
              <a:latin typeface="Arial" pitchFamily="34" charset="0"/>
              <a:cs typeface="Arial" pitchFamily="34" charset="0"/>
            </a:endParaRPr>
          </a:p>
          <a:p>
            <a:pPr marL="539750" lvl="1" indent="0">
              <a:buNone/>
            </a:pPr>
            <a:endParaRPr lang="fr-FR" sz="4000">
              <a:latin typeface="Arial" pitchFamily="34" charset="0"/>
              <a:cs typeface="Arial" pitchFamily="34" charset="0"/>
            </a:endParaRPr>
          </a:p>
          <a:p>
            <a:pPr marL="265113" lvl="1" indent="-265113">
              <a:buAutoNum type="alphaUcPeriod" startAt="2"/>
            </a:pPr>
            <a:r>
              <a:rPr lang="fr-FR" sz="4000" b="1">
                <a:solidFill>
                  <a:srgbClr val="3A5BA7"/>
                </a:solidFill>
                <a:latin typeface="Arial" pitchFamily="34" charset="0"/>
                <a:cs typeface="Arial" pitchFamily="34" charset="0"/>
              </a:rPr>
              <a:t>Déposer une demande 1</a:t>
            </a:r>
            <a:r>
              <a:rPr lang="fr-FR" sz="4000" b="1" baseline="30000">
                <a:solidFill>
                  <a:srgbClr val="3A5BA7"/>
                </a:solidFill>
                <a:latin typeface="Arial" pitchFamily="34" charset="0"/>
                <a:cs typeface="Arial" pitchFamily="34" charset="0"/>
              </a:rPr>
              <a:t>ère</a:t>
            </a:r>
            <a:r>
              <a:rPr lang="fr-FR" sz="4000" b="1">
                <a:solidFill>
                  <a:srgbClr val="3A5BA7"/>
                </a:solidFill>
                <a:latin typeface="Arial" pitchFamily="34" charset="0"/>
                <a:cs typeface="Arial" pitchFamily="34" charset="0"/>
              </a:rPr>
              <a:t> partie</a:t>
            </a:r>
            <a:r>
              <a:rPr lang="fr-FR" sz="4000">
                <a:latin typeface="Arial" pitchFamily="34" charset="0"/>
                <a:cs typeface="Arial" pitchFamily="34" charset="0"/>
              </a:rPr>
              <a:t>………………………………………………………………………………………………..………………….</a:t>
            </a:r>
            <a:r>
              <a:rPr lang="fr-FR" sz="4000">
                <a:latin typeface="Arial" pitchFamily="34" charset="0"/>
                <a:cs typeface="Arial" pitchFamily="34" charset="0"/>
                <a:hlinkClick r:id="rId12" action="ppaction://hlinksldjump"/>
              </a:rPr>
              <a:t>P16</a:t>
            </a:r>
            <a:endParaRPr lang="fr-FR" sz="4000">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Comment créer une demande				</a:t>
            </a:r>
            <a:r>
              <a:rPr lang="fr-FR" sz="4000">
                <a:latin typeface="Arial" pitchFamily="34" charset="0"/>
                <a:cs typeface="Arial" pitchFamily="34" charset="0"/>
                <a:hlinkClick r:id="rId13" action="ppaction://hlinksldjump"/>
              </a:rPr>
              <a:t>P17</a:t>
            </a:r>
            <a:endParaRPr lang="fr-FR" sz="4000">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Choisir son téléservice et sa Caf				</a:t>
            </a:r>
            <a:r>
              <a:rPr lang="fr-FR" sz="4000">
                <a:latin typeface="Arial" pitchFamily="34" charset="0"/>
                <a:cs typeface="Arial" pitchFamily="34" charset="0"/>
                <a:hlinkClick r:id="rId14" action="ppaction://hlinksldjump"/>
              </a:rPr>
              <a:t>P19</a:t>
            </a:r>
            <a:endParaRPr lang="fr-FR" sz="4000">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Lire le préambule					</a:t>
            </a:r>
            <a:r>
              <a:rPr lang="fr-FR" sz="4000">
                <a:latin typeface="Arial" pitchFamily="34" charset="0"/>
                <a:cs typeface="Arial" pitchFamily="34" charset="0"/>
                <a:hlinkClick r:id="rId15" action="ppaction://hlinksldjump"/>
              </a:rPr>
              <a:t>P20</a:t>
            </a:r>
            <a:endParaRPr lang="fr-FR" sz="4000">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Critères d’éligibilité					</a:t>
            </a:r>
            <a:r>
              <a:rPr lang="fr-FR" sz="4000">
                <a:latin typeface="Arial" pitchFamily="34" charset="0"/>
                <a:cs typeface="Arial" pitchFamily="34" charset="0"/>
                <a:hlinkClick r:id="rId16" action="ppaction://hlinksldjump"/>
              </a:rPr>
              <a:t>P21</a:t>
            </a:r>
            <a:endParaRPr lang="fr-FR" sz="4000">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Renseigner votre tiers				</a:t>
            </a:r>
            <a:r>
              <a:rPr lang="fr-FR" sz="4000">
                <a:latin typeface="Arial" pitchFamily="34" charset="0"/>
                <a:cs typeface="Arial" pitchFamily="34" charset="0"/>
                <a:hlinkClick r:id="rId17" action="ppaction://hlinksldjump"/>
              </a:rPr>
              <a:t>P22</a:t>
            </a:r>
            <a:endParaRPr lang="fr-FR" sz="4000">
              <a:latin typeface="Arial" pitchFamily="34" charset="0"/>
              <a:cs typeface="Arial" pitchFamily="34" charset="0"/>
            </a:endParaRPr>
          </a:p>
          <a:p>
            <a:pPr marL="539750" lvl="1" indent="0">
              <a:buNone/>
            </a:pPr>
            <a:endParaRPr lang="fr-FR" sz="4000">
              <a:latin typeface="Arial" pitchFamily="34" charset="0"/>
              <a:cs typeface="Arial" pitchFamily="34" charset="0"/>
            </a:endParaRPr>
          </a:p>
          <a:p>
            <a:pPr marL="265113" lvl="1" indent="-265113">
              <a:buAutoNum type="alphaUcPeriod" startAt="3"/>
            </a:pPr>
            <a:r>
              <a:rPr lang="fr-FR" sz="4000" b="1">
                <a:solidFill>
                  <a:srgbClr val="3A5BA7"/>
                </a:solidFill>
                <a:latin typeface="Arial" pitchFamily="34" charset="0"/>
                <a:cs typeface="Arial" pitchFamily="34" charset="0"/>
              </a:rPr>
              <a:t>Déposer une demande : 2</a:t>
            </a:r>
            <a:r>
              <a:rPr lang="fr-FR" sz="4000" b="1" baseline="30000">
                <a:solidFill>
                  <a:srgbClr val="3A5BA7"/>
                </a:solidFill>
                <a:latin typeface="Arial" pitchFamily="34" charset="0"/>
                <a:cs typeface="Arial" pitchFamily="34" charset="0"/>
              </a:rPr>
              <a:t>ème</a:t>
            </a:r>
            <a:r>
              <a:rPr lang="fr-FR" sz="4000" b="1">
                <a:solidFill>
                  <a:srgbClr val="3A5BA7"/>
                </a:solidFill>
                <a:latin typeface="Arial" pitchFamily="34" charset="0"/>
                <a:cs typeface="Arial" pitchFamily="34" charset="0"/>
              </a:rPr>
              <a:t> partie</a:t>
            </a:r>
            <a:r>
              <a:rPr lang="fr-FR" sz="4000">
                <a:latin typeface="Arial" pitchFamily="34" charset="0"/>
                <a:cs typeface="Arial" pitchFamily="34" charset="0"/>
              </a:rPr>
              <a:t>……………………………………………………………………………………….……………………….</a:t>
            </a:r>
            <a:r>
              <a:rPr lang="fr-FR" sz="4000">
                <a:latin typeface="Arial" pitchFamily="34" charset="0"/>
                <a:cs typeface="Arial" pitchFamily="34" charset="0"/>
                <a:hlinkClick r:id="rId18" action="ppaction://hlinksldjump"/>
              </a:rPr>
              <a:t>P27</a:t>
            </a:r>
            <a:endParaRPr lang="fr-FR" sz="4000" b="1">
              <a:solidFill>
                <a:srgbClr val="3A5BA7"/>
              </a:solidFill>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Compléter le dossier de demande				</a:t>
            </a:r>
            <a:r>
              <a:rPr lang="fr-FR" sz="4000">
                <a:latin typeface="Arial" pitchFamily="34" charset="0"/>
                <a:cs typeface="Arial" pitchFamily="34" charset="0"/>
                <a:hlinkClick r:id="rId19" action="ppaction://hlinksldjump"/>
              </a:rPr>
              <a:t>P28</a:t>
            </a:r>
            <a:endParaRPr lang="fr-FR" sz="4000">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Saisie du budget prévisionnel				</a:t>
            </a:r>
            <a:r>
              <a:rPr lang="fr-FR" sz="4000">
                <a:latin typeface="Arial" pitchFamily="34" charset="0"/>
                <a:cs typeface="Arial" pitchFamily="34" charset="0"/>
                <a:hlinkClick r:id="rId20" action="ppaction://hlinksldjump"/>
              </a:rPr>
              <a:t>P29</a:t>
            </a:r>
            <a:r>
              <a:rPr lang="fr-FR" sz="4000">
                <a:latin typeface="Arial" pitchFamily="34" charset="0"/>
                <a:cs typeface="Arial" pitchFamily="34" charset="0"/>
              </a:rPr>
              <a:t>		</a:t>
            </a:r>
          </a:p>
          <a:p>
            <a:pPr marL="627063" lvl="1" indent="-265113">
              <a:buFont typeface="Arial" pitchFamily="34" charset="0"/>
              <a:buChar char="•"/>
            </a:pPr>
            <a:r>
              <a:rPr lang="fr-FR" sz="4000">
                <a:latin typeface="Arial" pitchFamily="34" charset="0"/>
                <a:cs typeface="Arial" pitchFamily="34" charset="0"/>
              </a:rPr>
              <a:t>Domiciliation bancaire				</a:t>
            </a:r>
            <a:r>
              <a:rPr lang="fr-FR" sz="4000">
                <a:latin typeface="Arial" pitchFamily="34" charset="0"/>
                <a:cs typeface="Arial" pitchFamily="34" charset="0"/>
                <a:hlinkClick r:id="rId21" action="ppaction://hlinksldjump"/>
              </a:rPr>
              <a:t>P30</a:t>
            </a:r>
            <a:endParaRPr lang="fr-FR" sz="4000">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Pièces justificatives					</a:t>
            </a:r>
            <a:r>
              <a:rPr lang="fr-FR" sz="4000">
                <a:latin typeface="Arial" pitchFamily="34" charset="0"/>
                <a:cs typeface="Arial" pitchFamily="34" charset="0"/>
                <a:hlinkClick r:id="rId22" action="ppaction://hlinksldjump"/>
              </a:rPr>
              <a:t>P31</a:t>
            </a:r>
            <a:endParaRPr lang="fr-FR" sz="4000">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Récapitulatif					</a:t>
            </a:r>
            <a:r>
              <a:rPr lang="fr-FR" sz="4000">
                <a:latin typeface="Arial" pitchFamily="34" charset="0"/>
                <a:cs typeface="Arial" pitchFamily="34" charset="0"/>
                <a:hlinkClick r:id="rId23" action="ppaction://hlinksldjump"/>
              </a:rPr>
              <a:t>P32</a:t>
            </a:r>
            <a:endParaRPr lang="fr-FR" sz="4000">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Transmettre une demande 				</a:t>
            </a:r>
            <a:r>
              <a:rPr lang="fr-FR" sz="4000">
                <a:latin typeface="Arial" pitchFamily="34" charset="0"/>
                <a:cs typeface="Arial" pitchFamily="34" charset="0"/>
                <a:hlinkClick r:id="rId24" action="ppaction://hlinksldjump"/>
              </a:rPr>
              <a:t>P33</a:t>
            </a:r>
            <a:endParaRPr lang="fr-FR" sz="4000">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Transmettre une demande en tant que compte signataire		</a:t>
            </a:r>
            <a:r>
              <a:rPr lang="fr-FR" sz="4000">
                <a:latin typeface="Arial" pitchFamily="34" charset="0"/>
                <a:cs typeface="Arial" pitchFamily="34" charset="0"/>
                <a:hlinkClick r:id="rId25" action="ppaction://hlinksldjump"/>
              </a:rPr>
              <a:t>P36</a:t>
            </a:r>
            <a:endParaRPr lang="fr-FR" sz="4000">
              <a:latin typeface="Arial" pitchFamily="34" charset="0"/>
              <a:cs typeface="Arial" pitchFamily="34" charset="0"/>
            </a:endParaRPr>
          </a:p>
          <a:p>
            <a:pPr marL="627063" lvl="1" indent="-265113">
              <a:buFont typeface="Arial" pitchFamily="34" charset="0"/>
              <a:buChar char="•"/>
            </a:pPr>
            <a:r>
              <a:rPr lang="fr-FR" sz="4000">
                <a:latin typeface="Arial" pitchFamily="34" charset="0"/>
                <a:cs typeface="Arial" pitchFamily="34" charset="0"/>
              </a:rPr>
              <a:t>Echanger avec ma Caf en cours de saisie : fil d’échange		</a:t>
            </a:r>
            <a:r>
              <a:rPr lang="fr-FR" sz="4000">
                <a:latin typeface="Arial" pitchFamily="34" charset="0"/>
                <a:cs typeface="Arial" pitchFamily="34" charset="0"/>
                <a:hlinkClick r:id="rId26" action="ppaction://hlinksldjump"/>
              </a:rPr>
              <a:t>P37</a:t>
            </a:r>
            <a:endParaRPr lang="fr-FR" sz="4000">
              <a:latin typeface="Arial" pitchFamily="34" charset="0"/>
              <a:cs typeface="Arial" pitchFamily="34" charset="0"/>
            </a:endParaRPr>
          </a:p>
          <a:p>
            <a:pPr marL="542925" lvl="1" indent="0">
              <a:buNone/>
            </a:pPr>
            <a:endParaRPr lang="fr-FR" sz="4000" b="1">
              <a:solidFill>
                <a:srgbClr val="3A5BA7"/>
              </a:solidFill>
              <a:latin typeface="Arial" pitchFamily="34" charset="0"/>
              <a:cs typeface="Arial" pitchFamily="34" charset="0"/>
            </a:endParaRPr>
          </a:p>
          <a:p>
            <a:pPr marL="265113" lvl="1" indent="-265113" defTabSz="542925">
              <a:buAutoNum type="alphaUcPeriod" startAt="4"/>
            </a:pPr>
            <a:r>
              <a:rPr lang="fr-FR" sz="4000" b="1">
                <a:solidFill>
                  <a:srgbClr val="3A5BA7"/>
                </a:solidFill>
                <a:latin typeface="Arial" pitchFamily="34" charset="0"/>
                <a:cs typeface="Arial" pitchFamily="34" charset="0"/>
              </a:rPr>
              <a:t>Suivre l’évolution de ma demande</a:t>
            </a:r>
            <a:r>
              <a:rPr lang="fr-FR" sz="4000">
                <a:latin typeface="Arial" pitchFamily="34" charset="0"/>
                <a:cs typeface="Arial" pitchFamily="34" charset="0"/>
              </a:rPr>
              <a:t>…………………………………………………………………………………………………………….……</a:t>
            </a:r>
            <a:r>
              <a:rPr lang="fr-FR" sz="4000">
                <a:latin typeface="Arial" pitchFamily="34" charset="0"/>
                <a:cs typeface="Arial" pitchFamily="34" charset="0"/>
                <a:hlinkClick r:id="rId27" action="ppaction://hlinksldjump"/>
              </a:rPr>
              <a:t>P38</a:t>
            </a:r>
            <a:endParaRPr lang="fr-FR" sz="4000">
              <a:latin typeface="Arial" pitchFamily="34" charset="0"/>
              <a:cs typeface="Arial" pitchFamily="34" charset="0"/>
            </a:endParaRPr>
          </a:p>
          <a:p>
            <a:pPr marL="627063" lvl="1" indent="-265113" defTabSz="260350">
              <a:buFont typeface="Arial" pitchFamily="34" charset="0"/>
              <a:buChar char="•"/>
              <a:tabLst>
                <a:tab pos="5475288" algn="l"/>
              </a:tabLst>
            </a:pPr>
            <a:r>
              <a:rPr lang="fr-FR" sz="4000">
                <a:latin typeface="Arial" pitchFamily="34" charset="0"/>
                <a:cs typeface="Arial" pitchFamily="34" charset="0"/>
              </a:rPr>
              <a:t>Suivre l’évolution de ma demande	</a:t>
            </a:r>
            <a:r>
              <a:rPr lang="fr-FR" sz="4000">
                <a:latin typeface="Arial" pitchFamily="34" charset="0"/>
                <a:cs typeface="Arial" pitchFamily="34" charset="0"/>
                <a:hlinkClick r:id="rId28" action="ppaction://hlinksldjump"/>
              </a:rPr>
              <a:t>	P39</a:t>
            </a:r>
            <a:endParaRPr lang="fr-FR" sz="4000">
              <a:latin typeface="Arial" pitchFamily="34" charset="0"/>
              <a:cs typeface="Arial" pitchFamily="34" charset="0"/>
            </a:endParaRPr>
          </a:p>
          <a:p>
            <a:pPr marL="627063" lvl="1" indent="-265113" defTabSz="1006475">
              <a:buFont typeface="Arial" pitchFamily="34" charset="0"/>
              <a:buChar char="•"/>
              <a:tabLst>
                <a:tab pos="5475288" algn="l"/>
              </a:tabLst>
            </a:pPr>
            <a:r>
              <a:rPr lang="fr-FR" sz="4000">
                <a:latin typeface="Arial" pitchFamily="34" charset="0"/>
                <a:cs typeface="Arial" pitchFamily="34" charset="0"/>
              </a:rPr>
              <a:t>Répondre aux demandes de compléments (pièces justificatives)	</a:t>
            </a:r>
            <a:r>
              <a:rPr lang="fr-FR" sz="4000">
                <a:latin typeface="Arial" pitchFamily="34" charset="0"/>
                <a:cs typeface="Arial" pitchFamily="34" charset="0"/>
                <a:hlinkClick r:id="rId29" action="ppaction://hlinksldjump"/>
              </a:rPr>
              <a:t>	P40</a:t>
            </a:r>
            <a:endParaRPr lang="fr-FR" sz="4000">
              <a:latin typeface="Arial" pitchFamily="34" charset="0"/>
              <a:cs typeface="Arial" pitchFamily="34" charset="0"/>
            </a:endParaRPr>
          </a:p>
          <a:p>
            <a:pPr marL="627063" lvl="1" indent="-265113" defTabSz="588963">
              <a:buFont typeface="Arial" pitchFamily="34" charset="0"/>
              <a:buChar char="•"/>
              <a:tabLst>
                <a:tab pos="5475288" algn="l"/>
              </a:tabLst>
            </a:pPr>
            <a:r>
              <a:rPr lang="fr-FR" sz="4000">
                <a:latin typeface="Arial" pitchFamily="34" charset="0"/>
                <a:cs typeface="Arial" pitchFamily="34" charset="0"/>
              </a:rPr>
              <a:t>Répondre aux demandes de contributions (dossier de demande)	</a:t>
            </a:r>
            <a:r>
              <a:rPr lang="fr-FR" sz="4000">
                <a:latin typeface="Arial" pitchFamily="34" charset="0"/>
                <a:cs typeface="Arial" pitchFamily="34" charset="0"/>
                <a:hlinkClick r:id="rId30" action="ppaction://hlinksldjump"/>
              </a:rPr>
              <a:t>	P42</a:t>
            </a:r>
            <a:endParaRPr lang="fr-FR" sz="4000">
              <a:latin typeface="Arial" pitchFamily="34" charset="0"/>
              <a:cs typeface="Arial" pitchFamily="34" charset="0"/>
            </a:endParaRPr>
          </a:p>
          <a:p>
            <a:pPr marL="627063" lvl="1" indent="-265113" defTabSz="542925">
              <a:buFont typeface="Arial" pitchFamily="34" charset="0"/>
              <a:buChar char="•"/>
              <a:tabLst>
                <a:tab pos="5475288" algn="l"/>
              </a:tabLst>
            </a:pPr>
            <a:r>
              <a:rPr lang="fr-FR" sz="4000">
                <a:latin typeface="Arial" pitchFamily="34" charset="0"/>
                <a:cs typeface="Arial" pitchFamily="34" charset="0"/>
              </a:rPr>
              <a:t>Répondre à une demande d’’échange	</a:t>
            </a:r>
            <a:r>
              <a:rPr lang="fr-FR" sz="4000">
                <a:latin typeface="Arial" pitchFamily="34" charset="0"/>
                <a:cs typeface="Arial" pitchFamily="34" charset="0"/>
                <a:hlinkClick r:id="rId31" action="ppaction://hlinksldjump"/>
              </a:rPr>
              <a:t>	P44</a:t>
            </a:r>
            <a:endParaRPr lang="fr-FR" sz="4000">
              <a:latin typeface="Arial" pitchFamily="34" charset="0"/>
              <a:cs typeface="Arial" pitchFamily="34" charset="0"/>
            </a:endParaRPr>
          </a:p>
          <a:p>
            <a:pPr marL="627063" lvl="1" indent="-265113" defTabSz="542925">
              <a:buFont typeface="Arial" pitchFamily="34" charset="0"/>
              <a:buChar char="•"/>
              <a:tabLst>
                <a:tab pos="5475288" algn="l"/>
              </a:tabLst>
            </a:pPr>
            <a:r>
              <a:rPr lang="fr-FR" sz="4000">
                <a:latin typeface="Arial" pitchFamily="34" charset="0"/>
                <a:cs typeface="Arial" pitchFamily="34" charset="0"/>
              </a:rPr>
              <a:t>Consulter l’avis donné  par la Caf	</a:t>
            </a:r>
            <a:r>
              <a:rPr lang="fr-FR" sz="4000">
                <a:latin typeface="Arial" pitchFamily="34" charset="0"/>
                <a:cs typeface="Arial" pitchFamily="34" charset="0"/>
                <a:hlinkClick r:id="rId32" action="ppaction://hlinksldjump"/>
              </a:rPr>
              <a:t>	P45</a:t>
            </a:r>
            <a:endParaRPr lang="fr-FR" sz="4000">
              <a:latin typeface="Arial" pitchFamily="34" charset="0"/>
              <a:cs typeface="Arial" pitchFamily="34" charset="0"/>
            </a:endParaRPr>
          </a:p>
          <a:p>
            <a:pPr marL="542925" lvl="1" indent="0" defTabSz="542925">
              <a:buNone/>
            </a:pPr>
            <a:endParaRPr lang="fr-FR" sz="4000">
              <a:latin typeface="Arial" pitchFamily="34" charset="0"/>
              <a:cs typeface="Arial" pitchFamily="34" charset="0"/>
            </a:endParaRPr>
          </a:p>
          <a:p>
            <a:pPr marL="265113" lvl="1" indent="-265113" defTabSz="542925">
              <a:buAutoNum type="alphaUcPeriod" startAt="5"/>
            </a:pPr>
            <a:r>
              <a:rPr lang="fr-FR" sz="4000" b="1">
                <a:solidFill>
                  <a:srgbClr val="3A5BA7"/>
                </a:solidFill>
                <a:latin typeface="Arial" pitchFamily="34" charset="0"/>
                <a:cs typeface="Arial" pitchFamily="34" charset="0"/>
              </a:rPr>
              <a:t>Gestion des informations du tiers (profil administrateur)</a:t>
            </a:r>
            <a:r>
              <a:rPr lang="fr-FR" sz="4000">
                <a:latin typeface="Arial" pitchFamily="34" charset="0"/>
                <a:cs typeface="Arial" pitchFamily="34" charset="0"/>
              </a:rPr>
              <a:t>………………………………….......…………………………………………..….</a:t>
            </a:r>
            <a:r>
              <a:rPr lang="fr-FR" sz="4000">
                <a:latin typeface="Arial" pitchFamily="34" charset="0"/>
                <a:cs typeface="Arial" pitchFamily="34" charset="0"/>
                <a:hlinkClick r:id="rId33" action="ppaction://hlinksldjump"/>
              </a:rPr>
              <a:t>P46</a:t>
            </a:r>
            <a:endParaRPr lang="fr-FR" sz="4000">
              <a:latin typeface="Arial" pitchFamily="34" charset="0"/>
              <a:cs typeface="Arial" pitchFamily="34" charset="0"/>
            </a:endParaRPr>
          </a:p>
          <a:p>
            <a:pPr marL="627063" lvl="1" indent="-265113" defTabSz="542925">
              <a:buFont typeface="Arial" pitchFamily="34" charset="0"/>
              <a:buChar char="•"/>
              <a:tabLst>
                <a:tab pos="5475288" algn="l"/>
              </a:tabLst>
            </a:pPr>
            <a:r>
              <a:rPr lang="fr-FR" sz="4000">
                <a:latin typeface="Arial" pitchFamily="34" charset="0"/>
                <a:cs typeface="Arial" pitchFamily="34" charset="0"/>
              </a:rPr>
              <a:t>Modifier les information de mon tiers		</a:t>
            </a:r>
            <a:r>
              <a:rPr lang="fr-FR" sz="4000">
                <a:latin typeface="Arial" pitchFamily="34" charset="0"/>
                <a:cs typeface="Arial" pitchFamily="34" charset="0"/>
                <a:hlinkClick r:id="rId34" action="ppaction://hlinksldjump"/>
              </a:rPr>
              <a:t>P47</a:t>
            </a:r>
            <a:endParaRPr lang="fr-FR" sz="4000">
              <a:latin typeface="Arial" pitchFamily="34" charset="0"/>
              <a:cs typeface="Arial" pitchFamily="34" charset="0"/>
            </a:endParaRPr>
          </a:p>
          <a:p>
            <a:pPr marL="627063" lvl="1" indent="-265113" defTabSz="542925">
              <a:buFont typeface="Arial" pitchFamily="34" charset="0"/>
              <a:buChar char="•"/>
              <a:tabLst>
                <a:tab pos="5475288" algn="l"/>
              </a:tabLst>
            </a:pPr>
            <a:r>
              <a:rPr lang="fr-FR" sz="4000">
                <a:latin typeface="Arial" pitchFamily="34" charset="0"/>
                <a:cs typeface="Arial" pitchFamily="34" charset="0"/>
              </a:rPr>
              <a:t>Gérer les comptes rattachés au tiers 		</a:t>
            </a:r>
            <a:r>
              <a:rPr lang="fr-FR" sz="4000">
                <a:latin typeface="Arial" pitchFamily="34" charset="0"/>
                <a:cs typeface="Arial" pitchFamily="34" charset="0"/>
                <a:hlinkClick r:id="rId35" action="ppaction://hlinksldjump"/>
              </a:rPr>
              <a:t>P48</a:t>
            </a:r>
            <a:endParaRPr lang="fr-FR" sz="4000">
              <a:latin typeface="Arial" pitchFamily="34" charset="0"/>
              <a:cs typeface="Arial" pitchFamily="34" charset="0"/>
            </a:endParaRPr>
          </a:p>
          <a:p>
            <a:pPr marL="514350" lvl="1" indent="-514350" defTabSz="542925">
              <a:buAutoNum type="alphaUcPeriod" startAt="5"/>
            </a:pPr>
            <a:endParaRPr lang="fr-FR"/>
          </a:p>
        </p:txBody>
      </p:sp>
    </p:spTree>
    <p:extLst>
      <p:ext uri="{BB962C8B-B14F-4D97-AF65-F5344CB8AC3E}">
        <p14:creationId xmlns:p14="http://schemas.microsoft.com/office/powerpoint/2010/main" val="855049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D4E683EE-B467-461D-8A15-0D56E0BE7128}" type="slidenum">
              <a:rPr lang="fr-FR" smtClean="0"/>
              <a:pPr/>
              <a:t>6</a:t>
            </a:fld>
            <a:endParaRPr lang="fr-FR"/>
          </a:p>
        </p:txBody>
      </p:sp>
      <p:sp>
        <p:nvSpPr>
          <p:cNvPr id="2" name="Titre 1"/>
          <p:cNvSpPr>
            <a:spLocks noGrp="1"/>
          </p:cNvSpPr>
          <p:nvPr>
            <p:ph type="title" idx="4294967295"/>
          </p:nvPr>
        </p:nvSpPr>
        <p:spPr>
          <a:xfrm>
            <a:off x="4175125" y="549275"/>
            <a:ext cx="4968875" cy="1570038"/>
          </a:xfrm>
        </p:spPr>
        <p:txBody>
          <a:bodyPr>
            <a:normAutofit/>
          </a:bodyPr>
          <a:lstStyle/>
          <a:p>
            <a:pPr marL="0" indent="0" algn="l">
              <a:buNone/>
            </a:pPr>
            <a:r>
              <a:rPr lang="fr-FR" sz="2800" b="1">
                <a:solidFill>
                  <a:srgbClr val="8DBC48"/>
                </a:solidFill>
                <a:latin typeface="Arial" pitchFamily="34" charset="0"/>
                <a:cs typeface="Arial" pitchFamily="34" charset="0"/>
              </a:rPr>
              <a:t>A. Créer son compte et le tiers</a:t>
            </a:r>
          </a:p>
        </p:txBody>
      </p:sp>
      <p:sp>
        <p:nvSpPr>
          <p:cNvPr id="4" name="Espace réservé du texte 3"/>
          <p:cNvSpPr>
            <a:spLocks noGrp="1"/>
          </p:cNvSpPr>
          <p:nvPr>
            <p:ph type="body" sz="quarter" idx="4294967295"/>
          </p:nvPr>
        </p:nvSpPr>
        <p:spPr>
          <a:xfrm>
            <a:off x="4319588" y="2276475"/>
            <a:ext cx="4824412" cy="3673475"/>
          </a:xfrm>
        </p:spPr>
        <p:txBody>
          <a:bodyPr>
            <a:noAutofit/>
          </a:bodyPr>
          <a:lstStyle/>
          <a:p>
            <a:pPr marL="361950" indent="-361950"/>
            <a:r>
              <a:rPr lang="fr-FR" sz="2000">
                <a:latin typeface="Arial" pitchFamily="34" charset="0"/>
                <a:cs typeface="Arial" pitchFamily="34" charset="0"/>
              </a:rPr>
              <a:t>Le compte personnel</a:t>
            </a:r>
          </a:p>
          <a:p>
            <a:pPr marL="361950" indent="-361950"/>
            <a:r>
              <a:rPr lang="fr-FR" sz="2000">
                <a:latin typeface="Arial" pitchFamily="34" charset="0"/>
                <a:cs typeface="Arial" pitchFamily="34" charset="0"/>
              </a:rPr>
              <a:t>Types de comptes</a:t>
            </a:r>
          </a:p>
          <a:p>
            <a:pPr marL="361950" indent="-361950"/>
            <a:r>
              <a:rPr lang="fr-FR" sz="2000">
                <a:latin typeface="Arial" pitchFamily="34" charset="0"/>
                <a:cs typeface="Arial" pitchFamily="34" charset="0"/>
              </a:rPr>
              <a:t>Créer son compte personnel</a:t>
            </a:r>
          </a:p>
          <a:p>
            <a:pPr marL="361950" indent="-361950"/>
            <a:r>
              <a:rPr lang="fr-FR" sz="2000">
                <a:latin typeface="Arial" pitchFamily="34" charset="0"/>
                <a:cs typeface="Arial" pitchFamily="34" charset="0"/>
              </a:rPr>
              <a:t>Page d’accueil</a:t>
            </a:r>
          </a:p>
          <a:p>
            <a:pPr marL="361950" indent="-361950"/>
            <a:r>
              <a:rPr lang="fr-FR" sz="2000">
                <a:latin typeface="Arial" pitchFamily="34" charset="0"/>
                <a:cs typeface="Arial" pitchFamily="34" charset="0"/>
              </a:rPr>
              <a:t>Récupérer mes informations de connexion</a:t>
            </a:r>
          </a:p>
          <a:p>
            <a:pPr marL="361950" indent="-361950"/>
            <a:r>
              <a:rPr lang="fr-FR" sz="2000">
                <a:latin typeface="Arial" pitchFamily="34" charset="0"/>
                <a:cs typeface="Arial" pitchFamily="34" charset="0"/>
              </a:rPr>
              <a:t>Modifier mes informations personnelles</a:t>
            </a:r>
          </a:p>
          <a:p>
            <a:pPr marL="361950" indent="-361950"/>
            <a:r>
              <a:rPr lang="fr-FR" sz="2000">
                <a:latin typeface="Arial" pitchFamily="34" charset="0"/>
                <a:cs typeface="Arial" pitchFamily="34" charset="0"/>
              </a:rPr>
              <a:t>Le tiers : créer, se rattacher</a:t>
            </a:r>
          </a:p>
        </p:txBody>
      </p:sp>
    </p:spTree>
    <p:extLst>
      <p:ext uri="{BB962C8B-B14F-4D97-AF65-F5344CB8AC3E}">
        <p14:creationId xmlns:p14="http://schemas.microsoft.com/office/powerpoint/2010/main" val="1138624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buClr>
                <a:srgbClr val="0070C0"/>
              </a:buClr>
            </a:pPr>
            <a:r>
              <a:rPr lang="fr-FR" i="1" u="sng"/>
              <a:t>Le compte = il est unique et personnel</a:t>
            </a: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7</a:t>
            </a:fld>
            <a:endParaRPr lang="fr-FR"/>
          </a:p>
        </p:txBody>
      </p:sp>
      <p:sp>
        <p:nvSpPr>
          <p:cNvPr id="9" name="ZoneTexte 8"/>
          <p:cNvSpPr txBox="1"/>
          <p:nvPr/>
        </p:nvSpPr>
        <p:spPr>
          <a:xfrm>
            <a:off x="146215" y="1096283"/>
            <a:ext cx="8890281" cy="4708981"/>
          </a:xfrm>
          <a:prstGeom prst="rect">
            <a:avLst/>
          </a:prstGeom>
          <a:noFill/>
        </p:spPr>
        <p:txBody>
          <a:bodyPr wrap="square" rtlCol="0">
            <a:spAutoFit/>
          </a:bodyPr>
          <a:lstStyle/>
          <a:p>
            <a:pPr marL="342900" lvl="0" indent="-342900">
              <a:buFont typeface="Arial" pitchFamily="34" charset="0"/>
              <a:buChar char="•"/>
            </a:pPr>
            <a:endParaRPr lang="fr-FR" sz="2000"/>
          </a:p>
          <a:p>
            <a:pPr marL="342900" lvl="0" indent="-342900" algn="just">
              <a:buFont typeface="Arial" pitchFamily="34" charset="0"/>
              <a:buChar char="•"/>
            </a:pPr>
            <a:r>
              <a:rPr lang="fr-FR" sz="1400">
                <a:latin typeface="Arial" pitchFamily="34" charset="0"/>
                <a:cs typeface="Arial" pitchFamily="34" charset="0"/>
              </a:rPr>
              <a:t>Toutes les personnes (salariées, bénévoles) qui utiliseront ElanCaf </a:t>
            </a:r>
            <a:r>
              <a:rPr lang="fr-FR" sz="1400" u="sng">
                <a:latin typeface="Arial" pitchFamily="34" charset="0"/>
                <a:cs typeface="Arial" pitchFamily="34" charset="0"/>
              </a:rPr>
              <a:t>doivent</a:t>
            </a:r>
            <a:r>
              <a:rPr lang="fr-FR" sz="1400">
                <a:latin typeface="Arial" pitchFamily="34" charset="0"/>
                <a:cs typeface="Arial" pitchFamily="34" charset="0"/>
              </a:rPr>
              <a:t> disposer un compte personnel. </a:t>
            </a:r>
          </a:p>
          <a:p>
            <a:pPr lvl="0" algn="just"/>
            <a:endParaRPr lang="fr-FR" sz="1400">
              <a:latin typeface="Arial" pitchFamily="34" charset="0"/>
              <a:cs typeface="Arial" pitchFamily="34" charset="0"/>
            </a:endParaRPr>
          </a:p>
          <a:p>
            <a:pPr lvl="0" algn="just"/>
            <a:endParaRPr lang="fr-FR" sz="1400">
              <a:latin typeface="Arial" pitchFamily="34" charset="0"/>
              <a:cs typeface="Arial" pitchFamily="34" charset="0"/>
            </a:endParaRPr>
          </a:p>
          <a:p>
            <a:pPr lvl="0" algn="just"/>
            <a:r>
              <a:rPr lang="fr-FR" sz="1300" i="1" u="sng">
                <a:latin typeface="Arial" pitchFamily="34" charset="0"/>
                <a:cs typeface="Arial" pitchFamily="34" charset="0"/>
              </a:rPr>
              <a:t>Exemple cas pratique :</a:t>
            </a:r>
            <a:r>
              <a:rPr lang="fr-FR" sz="1300" i="1">
                <a:latin typeface="Arial" pitchFamily="34" charset="0"/>
                <a:cs typeface="Arial" pitchFamily="34" charset="0"/>
              </a:rPr>
              <a:t> Une Mairie X gère différents services dont un centre social. Plusieurs personnes utiliseront potentiellement la plateforme. </a:t>
            </a:r>
            <a:endParaRPr lang="fr-FR" sz="1300">
              <a:latin typeface="Arial" pitchFamily="34" charset="0"/>
              <a:cs typeface="Arial" pitchFamily="34" charset="0"/>
            </a:endParaRPr>
          </a:p>
          <a:p>
            <a:pPr lvl="0"/>
            <a:endParaRPr lang="fr-FR" sz="1400">
              <a:latin typeface="Arial" pitchFamily="34" charset="0"/>
              <a:cs typeface="Arial" pitchFamily="34" charset="0"/>
            </a:endParaRPr>
          </a:p>
          <a:p>
            <a:pPr lvl="0"/>
            <a:endParaRPr lang="fr-FR" sz="1400">
              <a:latin typeface="Arial" pitchFamily="34" charset="0"/>
              <a:cs typeface="Arial" pitchFamily="34" charset="0"/>
            </a:endParaRPr>
          </a:p>
          <a:p>
            <a:pPr lvl="0"/>
            <a:endParaRPr lang="fr-FR" sz="1400">
              <a:latin typeface="Arial" pitchFamily="34" charset="0"/>
              <a:cs typeface="Arial" pitchFamily="34" charset="0"/>
            </a:endParaRPr>
          </a:p>
          <a:p>
            <a:pPr lvl="0"/>
            <a:endParaRPr lang="fr-FR" sz="1400">
              <a:latin typeface="Arial" pitchFamily="34" charset="0"/>
              <a:cs typeface="Arial" pitchFamily="34" charset="0"/>
            </a:endParaRPr>
          </a:p>
          <a:p>
            <a:pPr lvl="0"/>
            <a:endParaRPr lang="fr-FR" sz="1400">
              <a:latin typeface="Arial" pitchFamily="34" charset="0"/>
              <a:cs typeface="Arial" pitchFamily="34" charset="0"/>
            </a:endParaRPr>
          </a:p>
          <a:p>
            <a:pPr lvl="0"/>
            <a:endParaRPr lang="fr-FR" sz="1400">
              <a:latin typeface="Arial" pitchFamily="34" charset="0"/>
              <a:cs typeface="Arial" pitchFamily="34" charset="0"/>
            </a:endParaRPr>
          </a:p>
          <a:p>
            <a:pPr lvl="0"/>
            <a:endParaRPr lang="fr-FR" sz="1400">
              <a:latin typeface="Arial" pitchFamily="34" charset="0"/>
              <a:cs typeface="Arial" pitchFamily="34" charset="0"/>
            </a:endParaRPr>
          </a:p>
          <a:p>
            <a:pPr lvl="0"/>
            <a:endParaRPr lang="fr-FR" sz="1400">
              <a:latin typeface="Arial" pitchFamily="34" charset="0"/>
              <a:cs typeface="Arial" pitchFamily="34" charset="0"/>
            </a:endParaRPr>
          </a:p>
          <a:p>
            <a:pPr lvl="0"/>
            <a:endParaRPr lang="fr-FR" sz="1400">
              <a:latin typeface="Arial" pitchFamily="34" charset="0"/>
              <a:cs typeface="Arial" pitchFamily="34" charset="0"/>
            </a:endParaRPr>
          </a:p>
          <a:p>
            <a:pPr marL="542925" defTabSz="446088"/>
            <a:r>
              <a:rPr lang="fr-FR" sz="1200" i="1">
                <a:latin typeface="Arial" pitchFamily="34" charset="0"/>
                <a:cs typeface="Arial" pitchFamily="34" charset="0"/>
              </a:rPr>
              <a:t>	 </a:t>
            </a:r>
            <a:r>
              <a:rPr lang="fr-FR" sz="1300" b="1" i="1">
                <a:latin typeface="Arial" pitchFamily="34" charset="0"/>
                <a:cs typeface="Arial" pitchFamily="34" charset="0"/>
              </a:rPr>
              <a:t>Un compte personnel ne peut être rattaché qu’à un seul tiers. </a:t>
            </a:r>
          </a:p>
          <a:p>
            <a:pPr defTabSz="446088"/>
            <a:endParaRPr lang="fr-FR" sz="600" b="1" i="1">
              <a:latin typeface="Arial" pitchFamily="34" charset="0"/>
              <a:cs typeface="Arial" pitchFamily="34" charset="0"/>
            </a:endParaRPr>
          </a:p>
          <a:p>
            <a:pPr defTabSz="446088"/>
            <a:endParaRPr lang="fr-FR" sz="500" b="1" i="1">
              <a:latin typeface="Arial" pitchFamily="34" charset="0"/>
              <a:cs typeface="Arial" pitchFamily="34" charset="0"/>
            </a:endParaRPr>
          </a:p>
          <a:p>
            <a:pPr defTabSz="446088"/>
            <a:endParaRPr lang="fr-FR" sz="1400" b="1" i="1">
              <a:latin typeface="Arial" pitchFamily="34" charset="0"/>
              <a:cs typeface="Arial" pitchFamily="34" charset="0"/>
            </a:endParaRPr>
          </a:p>
          <a:p>
            <a:pPr algn="just"/>
            <a:r>
              <a:rPr lang="fr-FR" sz="1300" i="1" u="sng">
                <a:latin typeface="Arial" pitchFamily="34" charset="0"/>
                <a:cs typeface="Arial" pitchFamily="34" charset="0"/>
              </a:rPr>
              <a:t>Ex cas pratique : </a:t>
            </a:r>
            <a:r>
              <a:rPr lang="fr-FR" sz="1300" i="1">
                <a:latin typeface="Arial" pitchFamily="34" charset="0"/>
                <a:cs typeface="Arial" pitchFamily="34" charset="0"/>
              </a:rPr>
              <a:t>Raphaël est également administrateur bénévole dans une association Y, il devra avoir deux comptes avec des identifiants et adresses mails différentes.</a:t>
            </a:r>
          </a:p>
          <a:p>
            <a:pPr algn="just"/>
            <a:endParaRPr lang="fr-FR" sz="1300"/>
          </a:p>
        </p:txBody>
      </p:sp>
      <p:sp>
        <p:nvSpPr>
          <p:cNvPr id="3" name="Rectangle à coins arrondis 2"/>
          <p:cNvSpPr/>
          <p:nvPr/>
        </p:nvSpPr>
        <p:spPr>
          <a:xfrm>
            <a:off x="1043608" y="5661248"/>
            <a:ext cx="2736304" cy="542970"/>
          </a:xfrm>
          <a:prstGeom prst="wedgeRoundRectCallout">
            <a:avLst>
              <a:gd name="adj1" fmla="val 59213"/>
              <a:gd name="adj2" fmla="val -6562"/>
              <a:gd name="adj3" fmla="val 16667"/>
            </a:avLst>
          </a:prstGeom>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r>
              <a:rPr lang="fr-FR" sz="1200">
                <a:latin typeface="Arial" pitchFamily="34" charset="0"/>
                <a:cs typeface="Arial" pitchFamily="34" charset="0"/>
              </a:rPr>
              <a:t>Compte personnel Raphaël :  administrateur de l’association </a:t>
            </a:r>
          </a:p>
        </p:txBody>
      </p:sp>
      <p:sp>
        <p:nvSpPr>
          <p:cNvPr id="7" name="Rectangle à coins arrondis 6"/>
          <p:cNvSpPr/>
          <p:nvPr/>
        </p:nvSpPr>
        <p:spPr>
          <a:xfrm>
            <a:off x="5076056" y="5617910"/>
            <a:ext cx="2193537" cy="619402"/>
          </a:xfrm>
          <a:prstGeom prst="wedgeRoundRectCallout">
            <a:avLst>
              <a:gd name="adj1" fmla="val -61245"/>
              <a:gd name="adj2" fmla="val -3956"/>
              <a:gd name="adj3" fmla="val 16667"/>
            </a:avLst>
          </a:prstGeom>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r>
              <a:rPr lang="fr-FR" sz="1200">
                <a:latin typeface="Arial" pitchFamily="34" charset="0"/>
                <a:cs typeface="Arial" pitchFamily="34" charset="0"/>
              </a:rPr>
              <a:t>Compte personnel Raphaël :  coordinateur enfance, Mairie</a:t>
            </a:r>
          </a:p>
        </p:txBody>
      </p:sp>
      <p:grpSp>
        <p:nvGrpSpPr>
          <p:cNvPr id="6" name="Groupe 5"/>
          <p:cNvGrpSpPr/>
          <p:nvPr/>
        </p:nvGrpSpPr>
        <p:grpSpPr>
          <a:xfrm>
            <a:off x="179512" y="3573016"/>
            <a:ext cx="8818273" cy="465142"/>
            <a:chOff x="146215" y="4060525"/>
            <a:chExt cx="8818273" cy="465142"/>
          </a:xfrm>
        </p:grpSpPr>
        <p:sp>
          <p:nvSpPr>
            <p:cNvPr id="5" name="Rectangle à coins arrondis 4"/>
            <p:cNvSpPr/>
            <p:nvPr/>
          </p:nvSpPr>
          <p:spPr>
            <a:xfrm>
              <a:off x="4499992" y="4060525"/>
              <a:ext cx="2448272" cy="448595"/>
            </a:xfrm>
            <a:prstGeom prst="roundRect">
              <a:avLst/>
            </a:prstGeom>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a:latin typeface="Arial" pitchFamily="34" charset="0"/>
                  <a:cs typeface="Arial" pitchFamily="34" charset="0"/>
                </a:rPr>
                <a:t>Raphaël, coordinateur service enfance/jeunesse, Mairie</a:t>
              </a:r>
            </a:p>
          </p:txBody>
        </p:sp>
        <p:sp>
          <p:nvSpPr>
            <p:cNvPr id="12" name="Rectangle à coins arrondis 11"/>
            <p:cNvSpPr/>
            <p:nvPr/>
          </p:nvSpPr>
          <p:spPr>
            <a:xfrm>
              <a:off x="7020272" y="4060525"/>
              <a:ext cx="1944216" cy="448595"/>
            </a:xfrm>
            <a:prstGeom prst="roundRect">
              <a:avLst/>
            </a:prstGeom>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a:latin typeface="Arial" pitchFamily="34" charset="0"/>
                  <a:cs typeface="Arial" pitchFamily="34" charset="0"/>
                </a:rPr>
                <a:t>Sylvie, DGS, Mairie</a:t>
              </a:r>
            </a:p>
          </p:txBody>
        </p:sp>
        <p:sp>
          <p:nvSpPr>
            <p:cNvPr id="14" name="Rectangle à coins arrondis 13"/>
            <p:cNvSpPr/>
            <p:nvPr/>
          </p:nvSpPr>
          <p:spPr>
            <a:xfrm>
              <a:off x="146215" y="4077072"/>
              <a:ext cx="2193537" cy="448595"/>
            </a:xfrm>
            <a:prstGeom prst="round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lang="fr-FR" sz="1200">
                  <a:latin typeface="Arial" pitchFamily="34" charset="0"/>
                  <a:cs typeface="Arial" pitchFamily="34" charset="0"/>
                </a:rPr>
                <a:t>Chloé, coordinatrice CLAS centre social, Mairie</a:t>
              </a:r>
            </a:p>
          </p:txBody>
        </p:sp>
        <p:sp>
          <p:nvSpPr>
            <p:cNvPr id="16" name="Rectangle à coins arrondis 15"/>
            <p:cNvSpPr/>
            <p:nvPr/>
          </p:nvSpPr>
          <p:spPr>
            <a:xfrm>
              <a:off x="2420404" y="4060525"/>
              <a:ext cx="1935572" cy="448595"/>
            </a:xfrm>
            <a:prstGeom prst="roundRect">
              <a:avLst/>
            </a:prstGeom>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a:latin typeface="Arial" pitchFamily="34" charset="0"/>
                  <a:cs typeface="Arial" pitchFamily="34" charset="0"/>
                </a:rPr>
                <a:t>Mathieu, directeur du centre social, Mairie</a:t>
              </a:r>
            </a:p>
          </p:txBody>
        </p:sp>
      </p:grpSp>
      <p:pic>
        <p:nvPicPr>
          <p:cNvPr id="17" name="Picture 4" descr="CINQ POINTS DE VIGILA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312704"/>
            <a:ext cx="484448" cy="484448"/>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1153" y="2636912"/>
            <a:ext cx="292735" cy="828000"/>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7012" y="2637008"/>
            <a:ext cx="667156" cy="864000"/>
          </a:xfrm>
          <a:prstGeom prst="rect">
            <a:avLst/>
          </a:prstGeom>
        </p:spPr>
      </p:pic>
      <p:pic>
        <p:nvPicPr>
          <p:cNvPr id="26" name="Imag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1960" y="5517232"/>
            <a:ext cx="555964" cy="720000"/>
          </a:xfrm>
          <a:prstGeom prst="rect">
            <a:avLst/>
          </a:prstGeom>
        </p:spPr>
      </p:pic>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2365" y="2709008"/>
            <a:ext cx="257459" cy="792000"/>
          </a:xfrm>
          <a:prstGeom prst="rect">
            <a:avLst/>
          </a:prstGeom>
        </p:spPr>
      </p:pic>
      <p:pic>
        <p:nvPicPr>
          <p:cNvPr id="18" name="Imag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4524" y="2636912"/>
            <a:ext cx="667156" cy="864000"/>
          </a:xfrm>
          <a:prstGeom prst="rect">
            <a:avLst/>
          </a:prstGeom>
        </p:spPr>
      </p:pic>
    </p:spTree>
    <p:extLst>
      <p:ext uri="{BB962C8B-B14F-4D97-AF65-F5344CB8AC3E}">
        <p14:creationId xmlns:p14="http://schemas.microsoft.com/office/powerpoint/2010/main" val="531744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Types de comptes : </a:t>
            </a: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533446042"/>
              </p:ext>
            </p:extLst>
          </p:nvPr>
        </p:nvGraphicFramePr>
        <p:xfrm>
          <a:off x="179512" y="1700808"/>
          <a:ext cx="8712968" cy="4834967"/>
        </p:xfrm>
        <a:graphic>
          <a:graphicData uri="http://schemas.openxmlformats.org/drawingml/2006/table">
            <a:tbl>
              <a:tblPr firstCol="1">
                <a:tableStyleId>{00A15C55-8517-42AA-B614-E9B94910E393}</a:tableStyleId>
              </a:tblPr>
              <a:tblGrid>
                <a:gridCol w="1584176">
                  <a:extLst>
                    <a:ext uri="{9D8B030D-6E8A-4147-A177-3AD203B41FA5}">
                      <a16:colId xmlns:a16="http://schemas.microsoft.com/office/drawing/2014/main" xmlns="" val="20000"/>
                    </a:ext>
                  </a:extLst>
                </a:gridCol>
                <a:gridCol w="4834880">
                  <a:extLst>
                    <a:ext uri="{9D8B030D-6E8A-4147-A177-3AD203B41FA5}">
                      <a16:colId xmlns:a16="http://schemas.microsoft.com/office/drawing/2014/main" xmlns="" val="20001"/>
                    </a:ext>
                  </a:extLst>
                </a:gridCol>
                <a:gridCol w="2293912">
                  <a:extLst>
                    <a:ext uri="{9D8B030D-6E8A-4147-A177-3AD203B41FA5}">
                      <a16:colId xmlns:a16="http://schemas.microsoft.com/office/drawing/2014/main" xmlns="" val="20002"/>
                    </a:ext>
                  </a:extLst>
                </a:gridCol>
              </a:tblGrid>
              <a:tr h="720167">
                <a:tc>
                  <a:txBody>
                    <a:bodyPr/>
                    <a:lstStyle/>
                    <a:p>
                      <a:r>
                        <a:rPr lang="fr-FR" sz="1200" kern="1200"/>
                        <a:t>Son rôle </a:t>
                      </a:r>
                      <a:endParaRPr lang="fr-FR" sz="1200" b="1" kern="1200">
                        <a:solidFill>
                          <a:schemeClr val="lt1"/>
                        </a:solidFill>
                        <a:latin typeface="Arial" pitchFamily="34" charset="0"/>
                        <a:ea typeface="+mn-ea"/>
                        <a:cs typeface="Arial" pitchFamily="34" charset="0"/>
                      </a:endParaRPr>
                    </a:p>
                  </a:txBody>
                  <a:tcPr anchor="ctr">
                    <a:solidFill>
                      <a:srgbClr val="8DBC48"/>
                    </a:solidFill>
                  </a:tcPr>
                </a:tc>
                <a:tc>
                  <a:txBody>
                    <a:bodyPr/>
                    <a:lstStyle/>
                    <a:p>
                      <a:pPr marL="0" indent="0" algn="just">
                        <a:buNone/>
                        <a:tabLst>
                          <a:tab pos="542925" algn="l"/>
                        </a:tabLst>
                      </a:pPr>
                      <a:r>
                        <a:rPr lang="fr-FR" sz="1200" u="sng" kern="1200"/>
                        <a:t>Créer et gérer les comptes rattachés à son tiers </a:t>
                      </a:r>
                    </a:p>
                    <a:p>
                      <a:pPr marL="0" indent="0" algn="just">
                        <a:buNone/>
                        <a:tabLst>
                          <a:tab pos="542925" algn="l"/>
                        </a:tabLst>
                      </a:pPr>
                      <a:endParaRPr lang="fr-FR" sz="1200" u="sng" kern="1200"/>
                    </a:p>
                    <a:p>
                      <a:pPr marL="0" indent="0" algn="just">
                        <a:buNone/>
                        <a:tabLst>
                          <a:tab pos="542925" algn="l"/>
                        </a:tabLst>
                      </a:pPr>
                      <a:r>
                        <a:rPr lang="fr-FR" sz="1200" kern="1200"/>
                        <a:t>C’est-à-dire : inviter une personne à créer son compte, inviter un compte existant à se rattacher au tiers, accepter/refuser une demande de rattachement au tiers, détacher un compte du tiers</a:t>
                      </a:r>
                      <a:r>
                        <a:rPr lang="fr-FR" sz="1200"/>
                        <a:t>. </a:t>
                      </a:r>
                      <a:endParaRPr lang="fr-FR" sz="1200" i="1">
                        <a:latin typeface="Arial" pitchFamily="34" charset="0"/>
                        <a:cs typeface="Arial"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a:latin typeface="Arial" pitchFamily="34" charset="0"/>
                        <a:cs typeface="Arial" pitchFamily="34" charset="0"/>
                      </a:endParaRPr>
                    </a:p>
                  </a:txBody>
                  <a:tcPr anchor="ctr"/>
                </a:tc>
                <a:extLst>
                  <a:ext uri="{0D108BD9-81ED-4DB2-BD59-A6C34878D82A}">
                    <a16:rowId xmlns:a16="http://schemas.microsoft.com/office/drawing/2014/main" xmlns="" val="10000"/>
                  </a:ext>
                </a:extLst>
              </a:tr>
              <a:tr h="720167">
                <a:tc>
                  <a:txBody>
                    <a:bodyPr/>
                    <a:lstStyle/>
                    <a:p>
                      <a:r>
                        <a:rPr lang="fr-FR" sz="1200"/>
                        <a:t>Qui peut être compte administrateur ?</a:t>
                      </a:r>
                      <a:endParaRPr lang="fr-FR" sz="1200" b="1">
                        <a:solidFill>
                          <a:schemeClr val="tx1"/>
                        </a:solidFill>
                        <a:latin typeface="Arial" pitchFamily="34" charset="0"/>
                        <a:cs typeface="Arial" pitchFamily="34" charset="0"/>
                      </a:endParaRPr>
                    </a:p>
                  </a:txBody>
                  <a:tcPr anchor="ctr">
                    <a:solidFill>
                      <a:srgbClr val="8DBC4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a:t>Une personne ayant la visibilité globale sur le tiers. Cette personne sera habilitée à gérer les différents comptes rattachés au tiers.</a:t>
                      </a:r>
                      <a:endParaRPr lang="fr-FR" sz="1200">
                        <a:latin typeface="Arial" pitchFamily="34" charset="0"/>
                        <a:cs typeface="Arial"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i="1" u="sng"/>
                        <a:t>Cas pratique : </a:t>
                      </a:r>
                      <a:r>
                        <a:rPr lang="fr-FR" sz="1200" i="1"/>
                        <a:t>Raphaël, coordinateur enfance/jeunesse peut être administrateur du tiers.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1"/>
                        <a:t>Il devra également gérer les rattachement des comptes du service petite</a:t>
                      </a:r>
                      <a:r>
                        <a:rPr lang="fr-FR" sz="1200" i="1" baseline="0"/>
                        <a:t> enfance par exemple.</a:t>
                      </a:r>
                      <a:endParaRPr lang="fr-FR" sz="1200" i="1">
                        <a:latin typeface="Arial" pitchFamily="34" charset="0"/>
                        <a:cs typeface="Arial" pitchFamily="34" charset="0"/>
                      </a:endParaRPr>
                    </a:p>
                  </a:txBody>
                  <a:tcPr anchor="ctr"/>
                </a:tc>
                <a:extLst>
                  <a:ext uri="{0D108BD9-81ED-4DB2-BD59-A6C34878D82A}">
                    <a16:rowId xmlns:a16="http://schemas.microsoft.com/office/drawing/2014/main" xmlns="" val="10001"/>
                  </a:ext>
                </a:extLst>
              </a:tr>
              <a:tr h="7201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a:p>
                    <a:p>
                      <a:pPr marL="0" marR="0" indent="0" algn="l" defTabSz="914400" rtl="0" eaLnBrk="1" fontAlgn="auto" latinLnBrk="0" hangingPunct="1">
                        <a:lnSpc>
                          <a:spcPct val="100000"/>
                        </a:lnSpc>
                        <a:spcBef>
                          <a:spcPts val="0"/>
                        </a:spcBef>
                        <a:spcAft>
                          <a:spcPts val="0"/>
                        </a:spcAft>
                        <a:buClrTx/>
                        <a:buSzTx/>
                        <a:buFontTx/>
                        <a:buNone/>
                        <a:tabLst/>
                        <a:defRPr/>
                      </a:pPr>
                      <a:r>
                        <a:rPr lang="fr-FR" sz="1200"/>
                        <a:t>Quand et comment devient-on compte administrateur ?</a:t>
                      </a:r>
                    </a:p>
                    <a:p>
                      <a:pPr algn="l"/>
                      <a:endParaRPr lang="fr-FR" sz="1200" b="1">
                        <a:solidFill>
                          <a:schemeClr val="tx1"/>
                        </a:solidFill>
                        <a:latin typeface="Arial" pitchFamily="34" charset="0"/>
                        <a:cs typeface="Arial" pitchFamily="34" charset="0"/>
                      </a:endParaRPr>
                    </a:p>
                  </a:txBody>
                  <a:tcPr anchor="ctr">
                    <a:solidFill>
                      <a:srgbClr val="8DBC48"/>
                    </a:solidFill>
                  </a:tcPr>
                </a:tc>
                <a:tc>
                  <a:txBody>
                    <a:bodyPr/>
                    <a:lstStyle/>
                    <a:p>
                      <a:endParaRPr lang="fr-FR" sz="1200" baseline="0"/>
                    </a:p>
                    <a:p>
                      <a:r>
                        <a:rPr lang="fr-FR" sz="1200" baseline="0"/>
                        <a:t>Vous devez indiquer dans l’attestation sur l’honneur la personne qui sera chargée de créer et gérer les comptes rattachés au tiers et donc d’être « compte administrateur »  (préciser son nom, prénom, sa fonction et son adresse mail). La personne doit créer son compte personnel.</a:t>
                      </a:r>
                    </a:p>
                    <a:p>
                      <a:endParaRPr lang="fr-FR" sz="1200" baseline="0"/>
                    </a:p>
                    <a:p>
                      <a:pPr marL="0" marR="0" indent="0" algn="l" defTabSz="914400" rtl="0" eaLnBrk="1" fontAlgn="auto" latinLnBrk="0" hangingPunct="1">
                        <a:lnSpc>
                          <a:spcPct val="100000"/>
                        </a:lnSpc>
                        <a:spcBef>
                          <a:spcPts val="0"/>
                        </a:spcBef>
                        <a:spcAft>
                          <a:spcPts val="0"/>
                        </a:spcAft>
                        <a:buClrTx/>
                        <a:buSzTx/>
                        <a:buFontTx/>
                        <a:buNone/>
                        <a:tabLst/>
                        <a:defRPr/>
                      </a:pPr>
                      <a:r>
                        <a:rPr lang="fr-FR" sz="1200"/>
                        <a:t>C’est un agent Caf qui se chargera de « d’étiqueter » ce compte comme « administrateur ».</a:t>
                      </a:r>
                      <a:endParaRPr lang="fr-FR" sz="1200" baseline="0"/>
                    </a:p>
                    <a:p>
                      <a:endParaRPr lang="fr-FR" sz="1200">
                        <a:latin typeface="Arial" pitchFamily="34" charset="0"/>
                        <a:cs typeface="Arial" pitchFamily="34" charset="0"/>
                      </a:endParaRPr>
                    </a:p>
                  </a:txBody>
                  <a:tcPr anchor="ctr"/>
                </a:tc>
                <a:tc>
                  <a:txBody>
                    <a:bodyPr/>
                    <a:lstStyle/>
                    <a:p>
                      <a:endParaRPr lang="fr-FR" sz="1200" i="1">
                        <a:latin typeface="Arial" pitchFamily="34" charset="0"/>
                        <a:cs typeface="Arial" pitchFamily="34" charset="0"/>
                      </a:endParaRPr>
                    </a:p>
                  </a:txBody>
                  <a:tcPr anchor="ctr"/>
                </a:tc>
                <a:extLst>
                  <a:ext uri="{0D108BD9-81ED-4DB2-BD59-A6C34878D82A}">
                    <a16:rowId xmlns:a16="http://schemas.microsoft.com/office/drawing/2014/main" xmlns="" val="10002"/>
                  </a:ext>
                </a:extLst>
              </a:tr>
              <a:tr h="720167">
                <a:tc>
                  <a:txBody>
                    <a:bodyPr/>
                    <a:lstStyle/>
                    <a:p>
                      <a:pPr marL="0" indent="0">
                        <a:buNone/>
                      </a:pPr>
                      <a:r>
                        <a:rPr lang="fr-FR" sz="1200"/>
                        <a:t>Comment modifier le compte administrateur ?</a:t>
                      </a:r>
                      <a:endParaRPr lang="fr-FR" sz="1200" b="1">
                        <a:solidFill>
                          <a:schemeClr val="tx1"/>
                        </a:solidFill>
                        <a:latin typeface="Arial" pitchFamily="34" charset="0"/>
                        <a:cs typeface="Arial" pitchFamily="34" charset="0"/>
                      </a:endParaRPr>
                    </a:p>
                  </a:txBody>
                  <a:tcPr anchor="ctr">
                    <a:solidFill>
                      <a:srgbClr val="8DBC48"/>
                    </a:solidFill>
                  </a:tcPr>
                </a:tc>
                <a:tc>
                  <a:txBody>
                    <a:bodyPr/>
                    <a:lstStyle/>
                    <a:p>
                      <a:pPr marL="0" indent="0">
                        <a:buNone/>
                      </a:pPr>
                      <a:r>
                        <a:rPr lang="fr-FR" sz="1200"/>
                        <a:t>Il faut contacter votre référent au sein de la Caf afin qu’il modifie la personne désignée compte administrateur.</a:t>
                      </a:r>
                    </a:p>
                    <a:p>
                      <a:pPr marL="0" indent="0">
                        <a:buNone/>
                      </a:pPr>
                      <a:r>
                        <a:rPr lang="fr-FR" sz="1200"/>
                        <a:t>Vous ne pouvez pas modifier vous-même</a:t>
                      </a:r>
                      <a:r>
                        <a:rPr lang="fr-FR" sz="1200" baseline="0"/>
                        <a:t> le compte administrateur.</a:t>
                      </a:r>
                      <a:endParaRPr lang="fr-FR" sz="1200">
                        <a:latin typeface="Arial" pitchFamily="34" charset="0"/>
                        <a:cs typeface="Arial" pitchFamily="34" charset="0"/>
                      </a:endParaRPr>
                    </a:p>
                  </a:txBody>
                  <a:tcPr anchor="ctr"/>
                </a:tc>
                <a:tc>
                  <a:txBody>
                    <a:bodyPr/>
                    <a:lstStyle/>
                    <a:p>
                      <a:endParaRPr lang="fr-FR" sz="1200">
                        <a:latin typeface="Arial" pitchFamily="34" charset="0"/>
                        <a:cs typeface="Arial" pitchFamily="34" charset="0"/>
                      </a:endParaRPr>
                    </a:p>
                  </a:txBody>
                  <a:tcPr anchor="ctr"/>
                </a:tc>
                <a:extLst>
                  <a:ext uri="{0D108BD9-81ED-4DB2-BD59-A6C34878D82A}">
                    <a16:rowId xmlns:a16="http://schemas.microsoft.com/office/drawing/2014/main" xmlns="" val="10003"/>
                  </a:ext>
                </a:extLst>
              </a:tr>
            </a:tbl>
          </a:graphicData>
        </a:graphic>
      </p:graphicFrame>
      <p:sp>
        <p:nvSpPr>
          <p:cNvPr id="4" name="Espace réservé du numéro de diapositive 3"/>
          <p:cNvSpPr>
            <a:spLocks noGrp="1"/>
          </p:cNvSpPr>
          <p:nvPr>
            <p:ph type="sldNum" sz="quarter" idx="12"/>
          </p:nvPr>
        </p:nvSpPr>
        <p:spPr/>
        <p:txBody>
          <a:bodyPr/>
          <a:lstStyle/>
          <a:p>
            <a:fld id="{D4E683EE-B467-461D-8A15-0D56E0BE7128}" type="slidenum">
              <a:rPr lang="fr-FR" smtClean="0"/>
              <a:pPr/>
              <a:t>8</a:t>
            </a:fld>
            <a:endParaRPr lang="fr-FR"/>
          </a:p>
        </p:txBody>
      </p:sp>
      <p:pic>
        <p:nvPicPr>
          <p:cNvPr id="6" name="Picture 4" descr="CINQ POINTS DE VIGILA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176" y="3717032"/>
            <a:ext cx="556456" cy="55645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0450" y="3213040"/>
            <a:ext cx="444772" cy="576000"/>
          </a:xfrm>
          <a:prstGeom prst="rect">
            <a:avLst/>
          </a:prstGeom>
        </p:spPr>
      </p:pic>
      <p:sp>
        <p:nvSpPr>
          <p:cNvPr id="3" name="Rectangle à coins arrondis 2"/>
          <p:cNvSpPr/>
          <p:nvPr/>
        </p:nvSpPr>
        <p:spPr>
          <a:xfrm>
            <a:off x="5076056" y="476672"/>
            <a:ext cx="3332724" cy="93610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fr-FR" sz="1300">
                <a:latin typeface="Arial" pitchFamily="34" charset="0"/>
                <a:cs typeface="Arial" pitchFamily="34" charset="0"/>
              </a:rPr>
              <a:t>3 types de comptes existent : </a:t>
            </a:r>
          </a:p>
          <a:p>
            <a:pPr defTabSz="265113"/>
            <a:r>
              <a:rPr lang="fr-FR" sz="1300">
                <a:latin typeface="Arial" pitchFamily="34" charset="0"/>
                <a:cs typeface="Arial" pitchFamily="34" charset="0"/>
              </a:rPr>
              <a:t>-	Compte simple</a:t>
            </a:r>
          </a:p>
          <a:p>
            <a:pPr marL="285750" indent="-285750">
              <a:buFontTx/>
              <a:buChar char="-"/>
            </a:pPr>
            <a:r>
              <a:rPr lang="fr-FR" sz="1300">
                <a:latin typeface="Arial" pitchFamily="34" charset="0"/>
                <a:cs typeface="Arial" pitchFamily="34" charset="0"/>
              </a:rPr>
              <a:t>Compte administrateur</a:t>
            </a:r>
          </a:p>
          <a:p>
            <a:pPr marL="285750" indent="-285750">
              <a:buFontTx/>
              <a:buChar char="-"/>
            </a:pPr>
            <a:r>
              <a:rPr lang="fr-FR" sz="1300">
                <a:latin typeface="Arial" pitchFamily="34" charset="0"/>
                <a:cs typeface="Arial" pitchFamily="34" charset="0"/>
              </a:rPr>
              <a:t>Compte signataire</a:t>
            </a:r>
          </a:p>
        </p:txBody>
      </p:sp>
      <p:sp>
        <p:nvSpPr>
          <p:cNvPr id="8" name="Rectangle à coins arrondis 7"/>
          <p:cNvSpPr/>
          <p:nvPr/>
        </p:nvSpPr>
        <p:spPr>
          <a:xfrm>
            <a:off x="467544" y="1124744"/>
            <a:ext cx="2520280" cy="468052"/>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r>
              <a:rPr lang="fr-FR" sz="1300" b="1">
                <a:solidFill>
                  <a:srgbClr val="8DBC48"/>
                </a:solidFill>
                <a:latin typeface="Arial" pitchFamily="34" charset="0"/>
                <a:cs typeface="Arial" pitchFamily="34" charset="0"/>
              </a:rPr>
              <a:t>Zoom compte administrateur</a:t>
            </a:r>
          </a:p>
        </p:txBody>
      </p:sp>
    </p:spTree>
    <p:extLst>
      <p:ext uri="{BB962C8B-B14F-4D97-AF65-F5344CB8AC3E}">
        <p14:creationId xmlns:p14="http://schemas.microsoft.com/office/powerpoint/2010/main" val="7397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Types de comptes : </a:t>
            </a:r>
          </a:p>
        </p:txBody>
      </p:sp>
      <p:sp>
        <p:nvSpPr>
          <p:cNvPr id="4" name="Espace réservé du numéro de diapositive 3"/>
          <p:cNvSpPr>
            <a:spLocks noGrp="1"/>
          </p:cNvSpPr>
          <p:nvPr>
            <p:ph type="sldNum" sz="quarter" idx="12"/>
          </p:nvPr>
        </p:nvSpPr>
        <p:spPr/>
        <p:txBody>
          <a:bodyPr/>
          <a:lstStyle/>
          <a:p>
            <a:fld id="{D4E683EE-B467-461D-8A15-0D56E0BE7128}" type="slidenum">
              <a:rPr lang="fr-FR" smtClean="0"/>
              <a:pPr/>
              <a:t>9</a:t>
            </a:fld>
            <a:endParaRPr lang="fr-FR"/>
          </a:p>
        </p:txBody>
      </p:sp>
      <p:graphicFrame>
        <p:nvGraphicFramePr>
          <p:cNvPr id="5" name="Espace réservé du contenu 4"/>
          <p:cNvGraphicFramePr>
            <a:graphicFrameLocks/>
          </p:cNvGraphicFramePr>
          <p:nvPr>
            <p:extLst>
              <p:ext uri="{D42A27DB-BD31-4B8C-83A1-F6EECF244321}">
                <p14:modId xmlns:p14="http://schemas.microsoft.com/office/powerpoint/2010/main" val="2676440078"/>
              </p:ext>
            </p:extLst>
          </p:nvPr>
        </p:nvGraphicFramePr>
        <p:xfrm>
          <a:off x="179512" y="1623472"/>
          <a:ext cx="8712968" cy="4901872"/>
        </p:xfrm>
        <a:graphic>
          <a:graphicData uri="http://schemas.openxmlformats.org/drawingml/2006/table">
            <a:tbl>
              <a:tblPr firstCol="1">
                <a:tableStyleId>{00A15C55-8517-42AA-B614-E9B94910E393}</a:tableStyleId>
              </a:tblPr>
              <a:tblGrid>
                <a:gridCol w="1296144">
                  <a:extLst>
                    <a:ext uri="{9D8B030D-6E8A-4147-A177-3AD203B41FA5}">
                      <a16:colId xmlns:a16="http://schemas.microsoft.com/office/drawing/2014/main" xmlns="" val="20000"/>
                    </a:ext>
                  </a:extLst>
                </a:gridCol>
                <a:gridCol w="5544616">
                  <a:extLst>
                    <a:ext uri="{9D8B030D-6E8A-4147-A177-3AD203B41FA5}">
                      <a16:colId xmlns:a16="http://schemas.microsoft.com/office/drawing/2014/main" xmlns="" val="20001"/>
                    </a:ext>
                  </a:extLst>
                </a:gridCol>
                <a:gridCol w="1872208">
                  <a:extLst>
                    <a:ext uri="{9D8B030D-6E8A-4147-A177-3AD203B41FA5}">
                      <a16:colId xmlns:a16="http://schemas.microsoft.com/office/drawing/2014/main" xmlns="" val="20002"/>
                    </a:ext>
                  </a:extLst>
                </a:gridCol>
              </a:tblGrid>
              <a:tr h="695632">
                <a:tc>
                  <a:txBody>
                    <a:bodyPr/>
                    <a:lstStyle/>
                    <a:p>
                      <a:r>
                        <a:rPr lang="fr-FR" sz="1200" kern="1200"/>
                        <a:t>Son rôle</a:t>
                      </a:r>
                      <a:endParaRPr lang="fr-FR" sz="1200" b="1" kern="1200">
                        <a:solidFill>
                          <a:schemeClr val="lt1"/>
                        </a:solidFill>
                        <a:latin typeface="Arial" pitchFamily="34" charset="0"/>
                        <a:ea typeface="+mn-ea"/>
                        <a:cs typeface="Arial" pitchFamily="34" charset="0"/>
                      </a:endParaRPr>
                    </a:p>
                  </a:txBody>
                  <a:tcPr anchor="ctr">
                    <a:solidFill>
                      <a:srgbClr val="8DBC4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u="sng" kern="1200"/>
                        <a:t>Valider et transmettre</a:t>
                      </a:r>
                      <a:r>
                        <a:rPr lang="fr-FR" sz="1200" u="sng" kern="1200" baseline="0"/>
                        <a:t> </a:t>
                      </a:r>
                      <a:r>
                        <a:rPr lang="fr-FR" sz="1200" u="sng" kern="1200"/>
                        <a:t>les demandes </a:t>
                      </a:r>
                      <a:r>
                        <a:rPr lang="fr-FR" sz="1200" kern="1200"/>
                        <a:t>saisies par d’autres comptes usagers du tiers.</a:t>
                      </a:r>
                      <a:endParaRPr lang="fr-FR" sz="1200">
                        <a:latin typeface="Arial" pitchFamily="34" charset="0"/>
                        <a:cs typeface="Arial"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400">
                        <a:latin typeface="Arial" pitchFamily="34" charset="0"/>
                        <a:cs typeface="Arial" pitchFamily="34" charset="0"/>
                      </a:endParaRPr>
                    </a:p>
                  </a:txBody>
                  <a:tcPr anchor="ctr"/>
                </a:tc>
                <a:extLst>
                  <a:ext uri="{0D108BD9-81ED-4DB2-BD59-A6C34878D82A}">
                    <a16:rowId xmlns:a16="http://schemas.microsoft.com/office/drawing/2014/main" xmlns="" val="10000"/>
                  </a:ext>
                </a:extLst>
              </a:tr>
              <a:tr h="698329">
                <a:tc>
                  <a:txBody>
                    <a:bodyPr/>
                    <a:lstStyle/>
                    <a:p>
                      <a:r>
                        <a:rPr lang="fr-FR" sz="1200"/>
                        <a:t>Qui peut être compte signataire</a:t>
                      </a:r>
                      <a:r>
                        <a:rPr lang="fr-FR" sz="1200" baseline="0"/>
                        <a:t> </a:t>
                      </a:r>
                      <a:r>
                        <a:rPr lang="fr-FR" sz="1200"/>
                        <a:t>?</a:t>
                      </a:r>
                      <a:endParaRPr lang="fr-FR" sz="1200" b="1">
                        <a:solidFill>
                          <a:schemeClr val="tx1"/>
                        </a:solidFill>
                        <a:latin typeface="Arial" pitchFamily="34" charset="0"/>
                        <a:cs typeface="Arial" pitchFamily="34" charset="0"/>
                      </a:endParaRPr>
                    </a:p>
                  </a:txBody>
                  <a:tcPr anchor="ctr">
                    <a:solidFill>
                      <a:srgbClr val="8DBC4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a:t>Le</a:t>
                      </a:r>
                      <a:r>
                        <a:rPr lang="fr-FR" sz="1200" baseline="0"/>
                        <a:t> représentant légal ou toute personne ayant délégation de signature.</a:t>
                      </a:r>
                      <a:endParaRPr lang="fr-FR" sz="1200">
                        <a:latin typeface="Arial" pitchFamily="34" charset="0"/>
                        <a:cs typeface="Arial" pitchFamily="34" charset="0"/>
                      </a:endParaRPr>
                    </a:p>
                  </a:txBody>
                  <a:tcPr anchor="ctr"/>
                </a:tc>
                <a:tc>
                  <a:txBody>
                    <a:bodyPr/>
                    <a:lstStyle/>
                    <a:p>
                      <a:r>
                        <a:rPr lang="fr-FR" sz="1200" i="1" u="sng"/>
                        <a:t>Cas</a:t>
                      </a:r>
                      <a:r>
                        <a:rPr lang="fr-FR" sz="1200" i="1" u="sng" baseline="0"/>
                        <a:t> pratique : </a:t>
                      </a:r>
                    </a:p>
                    <a:p>
                      <a:r>
                        <a:rPr lang="fr-FR" sz="1200" i="1" baseline="0"/>
                        <a:t>Sylvie, DGS de la mairie, a délégation de signature. Elle peut être désignée comme compte signataire</a:t>
                      </a:r>
                      <a:r>
                        <a:rPr lang="fr-FR" sz="1200" baseline="0"/>
                        <a:t>.</a:t>
                      </a:r>
                      <a:endParaRPr lang="fr-FR" sz="1200" i="1">
                        <a:solidFill>
                          <a:srgbClr val="CC0099"/>
                        </a:solidFill>
                        <a:latin typeface="Arial" pitchFamily="34" charset="0"/>
                        <a:cs typeface="Arial" pitchFamily="34" charset="0"/>
                      </a:endParaRPr>
                    </a:p>
                  </a:txBody>
                  <a:tcPr anchor="ctr"/>
                </a:tc>
                <a:extLst>
                  <a:ext uri="{0D108BD9-81ED-4DB2-BD59-A6C34878D82A}">
                    <a16:rowId xmlns:a16="http://schemas.microsoft.com/office/drawing/2014/main" xmlns="" val="10001"/>
                  </a:ext>
                </a:extLst>
              </a:tr>
              <a:tr h="7201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a:t>Comment devient-on compte signataire</a:t>
                      </a:r>
                      <a:r>
                        <a:rPr lang="fr-FR" sz="1200" baseline="0"/>
                        <a:t> </a:t>
                      </a:r>
                      <a:r>
                        <a:rPr lang="fr-FR" sz="1200"/>
                        <a:t>?</a:t>
                      </a:r>
                      <a:endParaRPr lang="fr-FR" sz="1200" b="1">
                        <a:solidFill>
                          <a:schemeClr val="tx1"/>
                        </a:solidFill>
                        <a:latin typeface="Arial" pitchFamily="34" charset="0"/>
                        <a:cs typeface="Arial" pitchFamily="34" charset="0"/>
                      </a:endParaRPr>
                    </a:p>
                  </a:txBody>
                  <a:tcPr anchor="ctr">
                    <a:solidFill>
                      <a:srgbClr val="8DBC4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a:t>Vous devez indiquer dans l’attestation sur l’honneur la personne qui sera chargée de valider les demandes en ligne et donc d’être « compte signataire »  (préciser son nom, prénom, sa fonction et son adresse mail). La personne doit créer son compte personnel.</a:t>
                      </a:r>
                    </a:p>
                    <a:p>
                      <a:endParaRPr lang="fr-FR" sz="1200" baseline="0"/>
                    </a:p>
                    <a:p>
                      <a:pPr marL="0" marR="0" indent="0" algn="l" defTabSz="914400" rtl="0" eaLnBrk="1" fontAlgn="auto" latinLnBrk="0" hangingPunct="1">
                        <a:lnSpc>
                          <a:spcPct val="100000"/>
                        </a:lnSpc>
                        <a:spcBef>
                          <a:spcPts val="0"/>
                        </a:spcBef>
                        <a:spcAft>
                          <a:spcPts val="0"/>
                        </a:spcAft>
                        <a:buClrTx/>
                        <a:buSzTx/>
                        <a:buFontTx/>
                        <a:buNone/>
                        <a:tabLst/>
                        <a:defRPr/>
                      </a:pPr>
                      <a:r>
                        <a:rPr lang="fr-FR" sz="1200"/>
                        <a:t>C’est un agent Caf qui se chargera de « d’étiqueter » ce compte comme « signataire ».</a:t>
                      </a:r>
                      <a:endParaRPr lang="fr-FR" sz="1200" baseline="0">
                        <a:solidFill>
                          <a:schemeClr val="tx1"/>
                        </a:solidFill>
                        <a:latin typeface="Arial" pitchFamily="34" charset="0"/>
                        <a:cs typeface="Arial" pitchFamily="34" charset="0"/>
                      </a:endParaRPr>
                    </a:p>
                  </a:txBody>
                  <a:tcPr anchor="ctr"/>
                </a:tc>
                <a:tc>
                  <a:txBody>
                    <a:bodyPr/>
                    <a:lstStyle/>
                    <a:p>
                      <a:endParaRPr lang="fr-FR" sz="1400">
                        <a:latin typeface="Arial" pitchFamily="34" charset="0"/>
                        <a:cs typeface="Arial" pitchFamily="34" charset="0"/>
                      </a:endParaRPr>
                    </a:p>
                  </a:txBody>
                  <a:tcPr anchor="ctr"/>
                </a:tc>
                <a:extLst>
                  <a:ext uri="{0D108BD9-81ED-4DB2-BD59-A6C34878D82A}">
                    <a16:rowId xmlns:a16="http://schemas.microsoft.com/office/drawing/2014/main" xmlns="" val="10002"/>
                  </a:ext>
                </a:extLst>
              </a:tr>
              <a:tr h="720167">
                <a:tc>
                  <a:txBody>
                    <a:bodyPr/>
                    <a:lstStyle/>
                    <a:p>
                      <a:pPr algn="l"/>
                      <a:r>
                        <a:rPr lang="fr-FR" sz="1200"/>
                        <a:t>Quand le compte signataire sera utilisable</a:t>
                      </a:r>
                      <a:r>
                        <a:rPr lang="fr-FR" sz="1200" baseline="0"/>
                        <a:t> ?</a:t>
                      </a:r>
                      <a:endParaRPr lang="fr-FR" sz="1200" b="1">
                        <a:solidFill>
                          <a:schemeClr val="bg1"/>
                        </a:solidFill>
                        <a:latin typeface="Arial" pitchFamily="34" charset="0"/>
                        <a:cs typeface="Arial" pitchFamily="34" charset="0"/>
                      </a:endParaRPr>
                    </a:p>
                  </a:txBody>
                  <a:tcPr anchor="ctr">
                    <a:solidFill>
                      <a:srgbClr val="8DBC48"/>
                    </a:solidFill>
                  </a:tcPr>
                </a:tc>
                <a:tc>
                  <a:txBody>
                    <a:bodyPr/>
                    <a:lstStyle/>
                    <a:p>
                      <a:r>
                        <a:rPr lang="fr-FR" sz="1200" u="sng"/>
                        <a:t>A partir de la 2</a:t>
                      </a:r>
                      <a:r>
                        <a:rPr lang="fr-FR" sz="1200" u="sng" baseline="30000"/>
                        <a:t>ème</a:t>
                      </a:r>
                      <a:r>
                        <a:rPr lang="fr-FR" sz="1200" u="sng"/>
                        <a:t> année d’utilisation de la plateforme</a:t>
                      </a:r>
                      <a:r>
                        <a:rPr lang="fr-FR" sz="1200" u="none"/>
                        <a:t>,</a:t>
                      </a:r>
                      <a:r>
                        <a:rPr lang="fr-FR" sz="1200" u="none" baseline="0"/>
                        <a:t> </a:t>
                      </a:r>
                      <a:r>
                        <a:rPr lang="fr-FR" sz="1200" u="none"/>
                        <a:t>dès lors</a:t>
                      </a:r>
                      <a:r>
                        <a:rPr lang="fr-FR" sz="1200" u="none" baseline="0"/>
                        <a:t> que le tiers et le compte signataire auront été validés par un agent Caf</a:t>
                      </a:r>
                      <a:r>
                        <a:rPr lang="fr-FR" sz="1200" u="none"/>
                        <a:t>.</a:t>
                      </a:r>
                    </a:p>
                    <a:p>
                      <a:endParaRPr lang="fr-FR" sz="1200"/>
                    </a:p>
                    <a:p>
                      <a:r>
                        <a:rPr lang="fr-FR" sz="1200"/>
                        <a:t>La 1</a:t>
                      </a:r>
                      <a:r>
                        <a:rPr lang="fr-FR" sz="1200" baseline="30000"/>
                        <a:t>ère</a:t>
                      </a:r>
                      <a:r>
                        <a:rPr lang="fr-FR" sz="1200"/>
                        <a:t> année d’utilisation, les</a:t>
                      </a:r>
                      <a:r>
                        <a:rPr lang="fr-FR" sz="1200" baseline="0"/>
                        <a:t> personnes effectuant la demande devront transmettre une attestation sur l’honneur signée par le représentant légal ou toute personne ayant délégation de signature. </a:t>
                      </a:r>
                      <a:endParaRPr lang="fr-FR" sz="1200">
                        <a:latin typeface="Arial" pitchFamily="34" charset="0"/>
                        <a:cs typeface="Arial" pitchFamily="34" charset="0"/>
                      </a:endParaRPr>
                    </a:p>
                  </a:txBody>
                  <a:tcPr anchor="ctr"/>
                </a:tc>
                <a:tc>
                  <a:txBody>
                    <a:bodyPr/>
                    <a:lstStyle/>
                    <a:p>
                      <a:endParaRPr lang="fr-FR" sz="1400">
                        <a:latin typeface="Arial" pitchFamily="34" charset="0"/>
                        <a:cs typeface="Arial" pitchFamily="34" charset="0"/>
                      </a:endParaRPr>
                    </a:p>
                  </a:txBody>
                  <a:tcPr anchor="ctr"/>
                </a:tc>
                <a:extLst>
                  <a:ext uri="{0D108BD9-81ED-4DB2-BD59-A6C34878D82A}">
                    <a16:rowId xmlns:a16="http://schemas.microsoft.com/office/drawing/2014/main" xmlns="" val="10003"/>
                  </a:ext>
                </a:extLst>
              </a:tr>
              <a:tr h="720167">
                <a:tc>
                  <a:txBody>
                    <a:bodyPr/>
                    <a:lstStyle/>
                    <a:p>
                      <a:pPr marL="0" indent="0">
                        <a:buNone/>
                      </a:pPr>
                      <a:r>
                        <a:rPr lang="fr-FR" sz="1200"/>
                        <a:t>Comment modifier le compte signataire ?</a:t>
                      </a:r>
                      <a:endParaRPr lang="fr-FR" sz="1200" b="1">
                        <a:solidFill>
                          <a:schemeClr val="tx1"/>
                        </a:solidFill>
                        <a:latin typeface="Arial" pitchFamily="34" charset="0"/>
                        <a:cs typeface="Arial" pitchFamily="34" charset="0"/>
                      </a:endParaRPr>
                    </a:p>
                  </a:txBody>
                  <a:tcPr anchor="ctr">
                    <a:solidFill>
                      <a:srgbClr val="8DBC4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a:t>Il faut contacter votre référent au sein de la Caf afin qu’il modifie la personne désignée compte signataire.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a:t>Vous ne pouvez pas modifier vous-même</a:t>
                      </a:r>
                      <a:r>
                        <a:rPr lang="fr-FR" sz="1200" baseline="0"/>
                        <a:t> le compte signataire.</a:t>
                      </a:r>
                      <a:endParaRPr lang="fr-FR" sz="1200">
                        <a:latin typeface="Arial" pitchFamily="34" charset="0"/>
                        <a:cs typeface="Arial" pitchFamily="34" charset="0"/>
                      </a:endParaRPr>
                    </a:p>
                  </a:txBody>
                  <a:tcPr anchor="ctr"/>
                </a:tc>
                <a:tc>
                  <a:txBody>
                    <a:bodyPr/>
                    <a:lstStyle/>
                    <a:p>
                      <a:endParaRPr lang="fr-FR" sz="1400">
                        <a:latin typeface="Arial" pitchFamily="34" charset="0"/>
                        <a:cs typeface="Arial" pitchFamily="34" charset="0"/>
                      </a:endParaRPr>
                    </a:p>
                  </a:txBody>
                  <a:tcPr anchor="ctr"/>
                </a:tc>
                <a:extLst>
                  <a:ext uri="{0D108BD9-81ED-4DB2-BD59-A6C34878D82A}">
                    <a16:rowId xmlns:a16="http://schemas.microsoft.com/office/drawing/2014/main" xmlns="" val="10004"/>
                  </a:ext>
                </a:extLst>
              </a:tr>
            </a:tbl>
          </a:graphicData>
        </a:graphic>
      </p:graphicFrame>
      <p:pic>
        <p:nvPicPr>
          <p:cNvPr id="6" name="Picture 4" descr="CINQ POINTS DE VIGILA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4833208"/>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INQ POINTS DE VIGILA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3212976"/>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651" y="2420944"/>
            <a:ext cx="163837" cy="504000"/>
          </a:xfrm>
          <a:prstGeom prst="rect">
            <a:avLst/>
          </a:prstGeom>
        </p:spPr>
      </p:pic>
      <p:sp>
        <p:nvSpPr>
          <p:cNvPr id="9" name="Rectangle à coins arrondis 8"/>
          <p:cNvSpPr/>
          <p:nvPr/>
        </p:nvSpPr>
        <p:spPr>
          <a:xfrm>
            <a:off x="519196" y="1052736"/>
            <a:ext cx="3332724" cy="468052"/>
          </a:xfrm>
          <a:prstGeom prst="roundRect">
            <a:avLst/>
          </a:prstGeom>
          <a:ln w="12700"/>
        </p:spPr>
        <p:style>
          <a:lnRef idx="2">
            <a:schemeClr val="dk1"/>
          </a:lnRef>
          <a:fillRef idx="1">
            <a:schemeClr val="lt1"/>
          </a:fillRef>
          <a:effectRef idx="0">
            <a:schemeClr val="dk1"/>
          </a:effectRef>
          <a:fontRef idx="minor">
            <a:schemeClr val="dk1"/>
          </a:fontRef>
        </p:style>
        <p:txBody>
          <a:bodyPr rtlCol="0" anchor="ctr"/>
          <a:lstStyle/>
          <a:p>
            <a:r>
              <a:rPr lang="fr-FR" sz="1400" b="1">
                <a:solidFill>
                  <a:srgbClr val="8DBC48"/>
                </a:solidFill>
                <a:latin typeface="Arial" pitchFamily="34" charset="0"/>
                <a:cs typeface="Arial" pitchFamily="34" charset="0"/>
              </a:rPr>
              <a:t>Zoom compte signataire</a:t>
            </a:r>
          </a:p>
        </p:txBody>
      </p:sp>
    </p:spTree>
    <p:extLst>
      <p:ext uri="{BB962C8B-B14F-4D97-AF65-F5344CB8AC3E}">
        <p14:creationId xmlns:p14="http://schemas.microsoft.com/office/powerpoint/2010/main" val="1107457488"/>
      </p:ext>
    </p:extLst>
  </p:cSld>
  <p:clrMapOvr>
    <a:masterClrMapping/>
  </p:clrMapOvr>
</p:sld>
</file>

<file path=ppt/theme/theme1.xml><?xml version="1.0" encoding="utf-8"?>
<a:theme xmlns:a="http://schemas.openxmlformats.org/drawingml/2006/main" name="Thème Office">
  <a:themeElements>
    <a:clrScheme name="Punaise">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2A534E9C446C4590F03A48DEDE20A2" ma:contentTypeVersion="10" ma:contentTypeDescription="Crée un document." ma:contentTypeScope="" ma:versionID="590e31221f09ea072faadfb30ea0de25">
  <xsd:schema xmlns:xsd="http://www.w3.org/2001/XMLSchema" xmlns:xs="http://www.w3.org/2001/XMLSchema" xmlns:p="http://schemas.microsoft.com/office/2006/metadata/properties" xmlns:ns2="4fbe0ee7-72ec-43f9-a1ba-ba24e8e2a0cc" xmlns:ns3="31f7ba75-9750-4918-868d-34a86808ba41" targetNamespace="http://schemas.microsoft.com/office/2006/metadata/properties" ma:root="true" ma:fieldsID="93a994068454f07cedd2fdd5fc218247" ns2:_="" ns3:_="">
    <xsd:import namespace="4fbe0ee7-72ec-43f9-a1ba-ba24e8e2a0cc"/>
    <xsd:import namespace="31f7ba75-9750-4918-868d-34a86808ba4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be0ee7-72ec-43f9-a1ba-ba24e8e2a0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1f7ba75-9750-4918-868d-34a86808ba41"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1f7ba75-9750-4918-868d-34a86808ba41">
      <UserInfo>
        <DisplayName>Colette REGIS 841</DisplayName>
        <AccountId>682</AccountId>
        <AccountType/>
      </UserInfo>
    </SharedWithUsers>
  </documentManagement>
</p:properties>
</file>

<file path=customXml/itemProps1.xml><?xml version="1.0" encoding="utf-8"?>
<ds:datastoreItem xmlns:ds="http://schemas.openxmlformats.org/officeDocument/2006/customXml" ds:itemID="{1DF87884-4385-4AA9-8909-2DD074E31A9E}">
  <ds:schemaRefs>
    <ds:schemaRef ds:uri="http://schemas.microsoft.com/sharepoint/v3/contenttype/forms"/>
  </ds:schemaRefs>
</ds:datastoreItem>
</file>

<file path=customXml/itemProps2.xml><?xml version="1.0" encoding="utf-8"?>
<ds:datastoreItem xmlns:ds="http://schemas.openxmlformats.org/officeDocument/2006/customXml" ds:itemID="{766BC2C5-7E55-45F0-B18C-44210DD5B430}">
  <ds:schemaRefs>
    <ds:schemaRef ds:uri="31f7ba75-9750-4918-868d-34a86808ba41"/>
    <ds:schemaRef ds:uri="4fbe0ee7-72ec-43f9-a1ba-ba24e8e2a0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893E9D7-BB0A-4622-97AC-8045E123B615}">
  <ds:schemaRefs>
    <ds:schemaRef ds:uri="http://schemas.openxmlformats.org/package/2006/metadata/core-properties"/>
    <ds:schemaRef ds:uri="http://purl.org/dc/terms/"/>
    <ds:schemaRef ds:uri="31f7ba75-9750-4918-868d-34a86808ba41"/>
    <ds:schemaRef ds:uri="http://schemas.microsoft.com/office/2006/documentManagement/types"/>
    <ds:schemaRef ds:uri="http://schemas.microsoft.com/office/2006/metadata/properties"/>
    <ds:schemaRef ds:uri="http://purl.org/dc/elements/1.1/"/>
    <ds:schemaRef ds:uri="http://schemas.microsoft.com/office/infopath/2007/PartnerControls"/>
    <ds:schemaRef ds:uri="4fbe0ee7-72ec-43f9-a1ba-ba24e8e2a0c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Angles</Template>
  <TotalTime>2887</TotalTime>
  <Words>2838</Words>
  <Application>Microsoft Office PowerPoint</Application>
  <PresentationFormat>Affichage à l'écran (4:3)</PresentationFormat>
  <Paragraphs>793</Paragraphs>
  <Slides>49</Slides>
  <Notes>2</Notes>
  <HiddenSlides>0</HiddenSlides>
  <MMClips>0</MMClips>
  <ScaleCrop>false</ScaleCrop>
  <HeadingPairs>
    <vt:vector size="4" baseType="variant">
      <vt:variant>
        <vt:lpstr>Thème</vt:lpstr>
      </vt:variant>
      <vt:variant>
        <vt:i4>1</vt:i4>
      </vt:variant>
      <vt:variant>
        <vt:lpstr>Titres des diapositives</vt:lpstr>
      </vt:variant>
      <vt:variant>
        <vt:i4>49</vt:i4>
      </vt:variant>
    </vt:vector>
  </HeadingPairs>
  <TitlesOfParts>
    <vt:vector size="50" baseType="lpstr">
      <vt:lpstr>Thème Office</vt:lpstr>
      <vt:lpstr>Présentation PowerPoint</vt:lpstr>
      <vt:lpstr>Présentation PowerPoint</vt:lpstr>
      <vt:lpstr>La plateforme ELANCaf</vt:lpstr>
      <vt:lpstr>Lexique : à lire avant de commencer</vt:lpstr>
      <vt:lpstr>Sommaire</vt:lpstr>
      <vt:lpstr>A. Créer son compte et le tiers</vt:lpstr>
      <vt:lpstr>Le compte = il est unique et personnel</vt:lpstr>
      <vt:lpstr>Types de comptes : </vt:lpstr>
      <vt:lpstr>Types de comptes : </vt:lpstr>
      <vt:lpstr>Comment créer son compte personnel ?</vt:lpstr>
      <vt:lpstr>Page d’accueil de votre espace personnel</vt:lpstr>
      <vt:lpstr>Vous avez perdu vos identifiants de connexion :  Comment les récupérer ? </vt:lpstr>
      <vt:lpstr>Vos informations personnelles ont changé : Comment les modifier ?</vt:lpstr>
      <vt:lpstr>Qu’est-ce qu’un tiers ?</vt:lpstr>
      <vt:lpstr>Votre tiers </vt:lpstr>
      <vt:lpstr>Comment se rattacher à un tiers existant ? Accessible uniquement si le tiers est validé</vt:lpstr>
      <vt:lpstr> B. DEPOSER UNE DEMANDE  1ère partie   Comment créer une demande ?  . Choix du téléservice et de la Caf  . Préambule  . Critères d’éligibilité  . Tiers</vt:lpstr>
      <vt:lpstr>Comment créer une demande ? </vt:lpstr>
      <vt:lpstr>De quoi est constitué un dossier de demande ?</vt:lpstr>
      <vt:lpstr>Comment créer une demande ? Choisir son téléservice et sa Caf</vt:lpstr>
      <vt:lpstr>Comment créer une demande ?  Lire le préambule</vt:lpstr>
      <vt:lpstr>Comment créer une demande ? Vérifier les critères d’éligibilité</vt:lpstr>
      <vt:lpstr>Comment compléter une demande ?  Compléter votre tiers</vt:lpstr>
      <vt:lpstr>Comment compléter une demande ?   Zoom nouveau tiers</vt:lpstr>
      <vt:lpstr>Présentation PowerPoint</vt:lpstr>
      <vt:lpstr>Comment compléter une demande ? Zoom nouveau tiers</vt:lpstr>
      <vt:lpstr>Comment compléter une demande ? Zoom nouveau tiers</vt:lpstr>
      <vt:lpstr>Présentation PowerPoint</vt:lpstr>
      <vt:lpstr>Comment compléter une demande ? </vt:lpstr>
      <vt:lpstr>Comment compléter une demande ?  Exemple de saisie du budget prévisionnel</vt:lpstr>
      <vt:lpstr>Comment compléter une demande ? Domiciliation bancaire</vt:lpstr>
      <vt:lpstr>Comment compléter une demande ? Pièces justificatives</vt:lpstr>
      <vt:lpstr>Comment compléter une demande ? Récapitulatif</vt:lpstr>
      <vt:lpstr>Comment transmettre une demande ?</vt:lpstr>
      <vt:lpstr>Comment déposer une demande ? Confirmation du dépôt de la demande</vt:lpstr>
      <vt:lpstr>Comment déposer une demande ? Suite</vt:lpstr>
      <vt:lpstr>Comment valider une demande en tant que compte signataire ? </vt:lpstr>
      <vt:lpstr>Vous avez besoin de précisions sur une question en cours de saisie ? Utiliser le fil d’ échange pour contacter votre Caf</vt:lpstr>
      <vt:lpstr>Présentation PowerPoint</vt:lpstr>
      <vt:lpstr>Comment suivre l’évolution de ma demande ?</vt:lpstr>
      <vt:lpstr>L’agent instructeur vous fait une demande de complément de pièce(s) Comment y répondre ?</vt:lpstr>
      <vt:lpstr>L’agent instructeur vous fait une demande de complément de pièce(s) Comment y répondre ?</vt:lpstr>
      <vt:lpstr>L’agent instructeur vous fait une demande de contribution(s)  Comment y répondre ?</vt:lpstr>
      <vt:lpstr>L’agent instructeur  vous fait une demande de contribution(s)  Comment y répondre ?</vt:lpstr>
      <vt:lpstr>L’agent instructeur vous fait une demande d’échange ? Comment y répondre ?</vt:lpstr>
      <vt:lpstr>Comment consulter l’avis donné sur ma demande ?</vt:lpstr>
      <vt:lpstr>Présentation PowerPoint</vt:lpstr>
      <vt:lpstr>Je souhaite modifier les informations de mon tiers</vt:lpstr>
      <vt:lpstr>Gérer les comptes rattachés au tiers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Gicquel Véronique</dc:creator>
  <cp:lastModifiedBy>MOHAMED MISBAHOU (CSS MAYOTTE)</cp:lastModifiedBy>
  <cp:revision>3</cp:revision>
  <cp:lastPrinted>2021-03-04T06:40:07Z</cp:lastPrinted>
  <dcterms:created xsi:type="dcterms:W3CDTF">2015-03-25T09:14:55Z</dcterms:created>
  <dcterms:modified xsi:type="dcterms:W3CDTF">2021-11-10T11:25:33Z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0x010100C52A534E9C446C4590F03A48DEDE20A2</vt:lpwstr>
  </property>
</Properties>
</file>